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61" r:id="rId4"/>
    <p:sldId id="258"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224" y="-104"/>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173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C2C9E74-EFE3-4448-9DD5-A9BA4FEACDC8}" type="datetimeFigureOut">
              <a:rPr lang="en-US"/>
              <a:pPr>
                <a:defRPr/>
              </a:pPr>
              <a:t>12/12/2011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67BFE53-49FC-4451-8357-3354B16EE617}" type="slidenum">
              <a:rPr lang="en-US"/>
              <a:pPr>
                <a:defRPr/>
              </a:pPr>
              <a:t>‹#›</a:t>
            </a:fld>
            <a:endParaRPr lang="en-US"/>
          </a:p>
        </p:txBody>
      </p:sp>
    </p:spTree>
    <p:extLst>
      <p:ext uri="{BB962C8B-B14F-4D97-AF65-F5344CB8AC3E}">
        <p14:creationId xmlns:p14="http://schemas.microsoft.com/office/powerpoint/2010/main" val="15299931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datalib.edina.ac.uk/mantra"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ea typeface="ＭＳ Ｐゴシック"/>
              <a:cs typeface="ＭＳ Ｐゴシック"/>
            </a:endParaRP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37E783-D953-46FD-9FED-F4F2A0B54190}" type="slidenum">
              <a:rPr lang="en-US">
                <a:ea typeface="ＭＳ Ｐゴシック"/>
                <a:cs typeface="ＭＳ Ｐゴシック"/>
              </a:rPr>
              <a:pPr fontAlgn="base">
                <a:spcBef>
                  <a:spcPct val="0"/>
                </a:spcBef>
                <a:spcAft>
                  <a:spcPct val="0"/>
                </a:spcAft>
              </a:pPr>
              <a:t>10</a:t>
            </a:fld>
            <a:endParaRPr lang="en-US">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ea typeface="ＭＳ Ｐゴシック"/>
              <a:cs typeface="ＭＳ Ｐゴシック"/>
            </a:endParaRP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41AD6E-DA99-4311-A92B-74458EE1D445}" type="slidenum">
              <a:rPr lang="en-US">
                <a:ea typeface="ＭＳ Ｐゴシック"/>
                <a:cs typeface="ＭＳ Ｐゴシック"/>
              </a:rPr>
              <a:pPr fontAlgn="base">
                <a:spcBef>
                  <a:spcPct val="0"/>
                </a:spcBef>
                <a:spcAft>
                  <a:spcPct val="0"/>
                </a:spcAft>
              </a:pPr>
              <a:t>11</a:t>
            </a:fld>
            <a:endParaRPr lang="en-US">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Many of you indicated in the pre-event questionnaire that you were looking for tools to help you make the case for research data management at your institution and to be more proactive about recommending specific areas for improvement. CARDIO helps to highlight where improvement is needed and helps to show where investment of resource may have the best impact. </a:t>
            </a:r>
          </a:p>
          <a:p>
            <a:endParaRPr lang="en-GB" smtClean="0"/>
          </a:p>
          <a:p>
            <a:pPr>
              <a:spcBef>
                <a:spcPct val="0"/>
              </a:spcBef>
            </a:pPr>
            <a:endParaRPr lang="en-GB" smtClean="0">
              <a:ea typeface="ＭＳ Ｐゴシック"/>
              <a:cs typeface="ＭＳ Ｐゴシック"/>
            </a:endParaRP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4FB543-D50C-47C6-AB83-C2C40D2455BA}" type="slidenum">
              <a:rPr lang="en-US">
                <a:ea typeface="ＭＳ Ｐゴシック"/>
                <a:cs typeface="ＭＳ Ｐゴシック"/>
              </a:rPr>
              <a:pPr fontAlgn="base">
                <a:spcBef>
                  <a:spcPct val="0"/>
                </a:spcBef>
                <a:spcAft>
                  <a:spcPct val="0"/>
                </a:spcAft>
              </a:pPr>
              <a:t>12</a:t>
            </a:fld>
            <a:endParaRPr lang="en-US">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ea typeface="ＭＳ Ｐゴシック"/>
              <a:cs typeface="ＭＳ Ｐゴシック"/>
            </a:endParaRP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342A87-1A52-4908-9043-81A7149B6653}" type="slidenum">
              <a:rPr lang="en-US">
                <a:ea typeface="ＭＳ Ｐゴシック"/>
                <a:cs typeface="ＭＳ Ｐゴシック"/>
              </a:rPr>
              <a:pPr fontAlgn="base">
                <a:spcBef>
                  <a:spcPct val="0"/>
                </a:spcBef>
                <a:spcAft>
                  <a:spcPct val="0"/>
                </a:spcAft>
              </a:pPr>
              <a:t>13</a:t>
            </a:fld>
            <a:endParaRPr lang="en-US">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ea typeface="ＭＳ Ｐゴシック"/>
              <a:cs typeface="ＭＳ Ｐゴシック"/>
            </a:endParaRP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33153C-6F55-45C5-A000-D94028C6D606}" type="slidenum">
              <a:rPr lang="en-US">
                <a:ea typeface="ＭＳ Ｐゴシック"/>
                <a:cs typeface="ＭＳ Ｐゴシック"/>
              </a:rPr>
              <a:pPr fontAlgn="base">
                <a:spcBef>
                  <a:spcPct val="0"/>
                </a:spcBef>
                <a:spcAft>
                  <a:spcPct val="0"/>
                </a:spcAft>
              </a:pPr>
              <a:t>14</a:t>
            </a:fld>
            <a:endParaRPr lang="en-US">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ea typeface="ＭＳ Ｐゴシック"/>
              <a:cs typeface="ＭＳ Ｐゴシック"/>
            </a:endParaRP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54317A-8265-4987-8B98-F16195C091BB}" type="slidenum">
              <a:rPr lang="en-US">
                <a:ea typeface="ＭＳ Ｐゴシック"/>
                <a:cs typeface="ＭＳ Ｐゴシック"/>
              </a:rPr>
              <a:pPr fontAlgn="base">
                <a:spcBef>
                  <a:spcPct val="0"/>
                </a:spcBef>
                <a:spcAft>
                  <a:spcPct val="0"/>
                </a:spcAft>
              </a:pPr>
              <a:t>15</a:t>
            </a:fld>
            <a:endParaRPr lang="en-US">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ea typeface="ＭＳ Ｐゴシック"/>
              <a:cs typeface="ＭＳ Ｐゴシック"/>
            </a:endParaRP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982F79-AE40-429B-B761-41DDE4E18CD0}" type="slidenum">
              <a:rPr lang="en-US">
                <a:ea typeface="ＭＳ Ｐゴシック"/>
                <a:cs typeface="ＭＳ Ｐゴシック"/>
              </a:rPr>
              <a:pPr fontAlgn="base">
                <a:spcBef>
                  <a:spcPct val="0"/>
                </a:spcBef>
                <a:spcAft>
                  <a:spcPct val="0"/>
                </a:spcAft>
              </a:pPr>
              <a:t>16</a:t>
            </a:fld>
            <a:endParaRPr lang="en-US">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ea typeface="ＭＳ Ｐゴシック"/>
              <a:cs typeface="ＭＳ Ｐゴシック"/>
            </a:endParaRP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3F7CB8-3F6C-4297-B65C-6CE3D3FFDA49}" type="slidenum">
              <a:rPr lang="en-US">
                <a:ea typeface="ＭＳ Ｐゴシック"/>
                <a:cs typeface="ＭＳ Ｐゴシック"/>
              </a:rPr>
              <a:pPr fontAlgn="base">
                <a:spcBef>
                  <a:spcPct val="0"/>
                </a:spcBef>
                <a:spcAft>
                  <a:spcPct val="0"/>
                </a:spcAft>
              </a:pPr>
              <a:t>17</a:t>
            </a:fld>
            <a:endParaRPr lang="en-US">
              <a:ea typeface="ＭＳ Ｐゴシック"/>
              <a:cs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ea typeface="ＭＳ Ｐゴシック"/>
              <a:cs typeface="ＭＳ Ｐゴシック"/>
            </a:endParaRP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8EFD75-A49E-46E4-B95C-4F5E73E5C113}" type="slidenum">
              <a:rPr lang="en-US">
                <a:ea typeface="ＭＳ Ｐゴシック"/>
                <a:cs typeface="ＭＳ Ｐゴシック"/>
              </a:rPr>
              <a:pPr fontAlgn="base">
                <a:spcBef>
                  <a:spcPct val="0"/>
                </a:spcBef>
                <a:spcAft>
                  <a:spcPct val="0"/>
                </a:spcAft>
              </a:pPr>
              <a:t>18</a:t>
            </a:fld>
            <a:endParaRPr lang="en-US">
              <a:ea typeface="ＭＳ Ｐゴシック"/>
              <a:cs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ea typeface="ＭＳ Ｐゴシック"/>
                <a:cs typeface="ＭＳ Ｐゴシック"/>
              </a:rPr>
              <a:t>Several of the pre-event questionnaire respondents indicated that they are aiming to develop institutional policies and strategies. The DCC can help you with these endeavours. </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908C3A-BD2D-4DE5-8CD8-B9048AFDE091}" type="slidenum">
              <a:rPr lang="en-US">
                <a:ea typeface="ＭＳ Ｐゴシック"/>
                <a:cs typeface="ＭＳ Ｐゴシック"/>
              </a:rPr>
              <a:pPr fontAlgn="base">
                <a:spcBef>
                  <a:spcPct val="0"/>
                </a:spcBef>
                <a:spcAft>
                  <a:spcPct val="0"/>
                </a:spcAft>
              </a:pPr>
              <a:t>19</a:t>
            </a:fld>
            <a:endParaRPr lang="en-US">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a:p>
            <a:r>
              <a:rPr lang="en-GB" smtClean="0"/>
              <a:t>Some people are interested in learning more about shared services in the cloud. HEFCE have recently invested heavily in a pilot to develop and test shared research data management services and tools in the cloud. The DCC will be working to support this activity over the coming months.</a:t>
            </a:r>
          </a:p>
          <a:p>
            <a:endParaRPr lang="en-GB" smtClean="0"/>
          </a:p>
          <a:p>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ea typeface="ＭＳ Ｐゴシック"/>
              <a:cs typeface="ＭＳ Ｐゴシック"/>
            </a:endParaRP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04D932-E53E-4088-89D0-EFFFA8BA70E3}" type="slidenum">
              <a:rPr lang="en-US">
                <a:ea typeface="ＭＳ Ｐゴシック"/>
                <a:cs typeface="ＭＳ Ｐゴシック"/>
              </a:rPr>
              <a:pPr fontAlgn="base">
                <a:spcBef>
                  <a:spcPct val="0"/>
                </a:spcBef>
                <a:spcAft>
                  <a:spcPct val="0"/>
                </a:spcAft>
              </a:pPr>
              <a:t>20</a:t>
            </a:fld>
            <a:endParaRPr lang="en-US">
              <a:ea typeface="ＭＳ Ｐゴシック"/>
              <a:cs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ea typeface="ＭＳ Ｐゴシック"/>
                <a:cs typeface="ＭＳ Ｐゴシック"/>
              </a:rPr>
              <a:t>Many respondents to the pre-event survey were keen to develop policies that adhere to funding body requirements. The DCC has developed policy pages that include an at-a-glance table of research council and funding body policies relating to data management; and also provides links to examples of institutional policies and other useful resources. </a:t>
            </a:r>
          </a:p>
          <a:p>
            <a:pPr>
              <a:spcBef>
                <a:spcPct val="0"/>
              </a:spcBef>
            </a:pPr>
            <a:endParaRPr lang="en-GB" smtClean="0">
              <a:ea typeface="ＭＳ Ｐゴシック"/>
              <a:cs typeface="ＭＳ Ｐゴシック"/>
            </a:endParaRPr>
          </a:p>
          <a:p>
            <a:pPr>
              <a:spcBef>
                <a:spcPct val="0"/>
              </a:spcBef>
            </a:pPr>
            <a:r>
              <a:rPr lang="en-GB" smtClean="0"/>
              <a:t>http://www.dcc.ac.uk/resources/policy-and-legal</a:t>
            </a: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6E402A-81C2-42C4-93A0-6CCA344E37DB}" type="slidenum">
              <a:rPr lang="en-US">
                <a:ea typeface="ＭＳ Ｐゴシック"/>
                <a:cs typeface="ＭＳ Ｐゴシック"/>
              </a:rPr>
              <a:pPr fontAlgn="base">
                <a:spcBef>
                  <a:spcPct val="0"/>
                </a:spcBef>
                <a:spcAft>
                  <a:spcPct val="0"/>
                </a:spcAft>
              </a:pPr>
              <a:t>21</a:t>
            </a:fld>
            <a:endParaRPr lang="en-US">
              <a:ea typeface="ＭＳ Ｐゴシック"/>
              <a:cs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ea typeface="ＭＳ Ｐゴシック"/>
                <a:cs typeface="ＭＳ Ｐゴシック"/>
              </a:rPr>
              <a:t>Many respondents to the pre-event questionnaire were looking for tips on maiing the case to senior management. The DCC’s recent briefing paper may be a good place to start. There are some copies here and you can also access it online at </a:t>
            </a:r>
            <a:r>
              <a:rPr lang="en-GB" smtClean="0"/>
              <a:t>http://www.dcc.ac.uk/resources/briefing-papers/making-case-rdm. </a:t>
            </a:r>
            <a:endParaRPr lang="en-GB" smtClean="0">
              <a:ea typeface="ＭＳ Ｐゴシック"/>
              <a:cs typeface="ＭＳ Ｐゴシック"/>
            </a:endParaRPr>
          </a:p>
          <a:p>
            <a:pPr>
              <a:spcBef>
                <a:spcPct val="0"/>
              </a:spcBef>
            </a:pPr>
            <a:endParaRPr lang="en-GB" smtClean="0">
              <a:ea typeface="ＭＳ Ｐゴシック"/>
              <a:cs typeface="ＭＳ Ｐゴシック"/>
            </a:endParaRPr>
          </a:p>
          <a:p>
            <a:pPr>
              <a:spcBef>
                <a:spcPct val="0"/>
              </a:spcBef>
            </a:pPr>
            <a:r>
              <a:rPr lang="en-GB" smtClean="0">
                <a:ea typeface="ＭＳ Ｐゴシック"/>
                <a:cs typeface="ＭＳ Ｐゴシック"/>
              </a:rPr>
              <a:t>Several of you wanted to be able to advise researchers on how to develop a data management plan and how to cite data. The recently published DCC How-To guides on these topics may be a good resource for researchers and research support staff.</a:t>
            </a:r>
          </a:p>
          <a:p>
            <a:pPr>
              <a:spcBef>
                <a:spcPct val="0"/>
              </a:spcBef>
            </a:pPr>
            <a:r>
              <a:rPr lang="en-GB" smtClean="0"/>
              <a:t>See http://www.dcc.ac.uk/resources/how-guides/ </a:t>
            </a:r>
            <a:endParaRPr lang="en-GB" smtClean="0">
              <a:ea typeface="ＭＳ Ｐゴシック"/>
              <a:cs typeface="ＭＳ Ｐゴシック"/>
            </a:endParaRPr>
          </a:p>
          <a:p>
            <a:pPr>
              <a:spcBef>
                <a:spcPct val="0"/>
              </a:spcBef>
            </a:pPr>
            <a:endParaRPr lang="en-GB" smtClean="0">
              <a:ea typeface="ＭＳ Ｐゴシック"/>
              <a:cs typeface="ＭＳ Ｐゴシック"/>
            </a:endParaRPr>
          </a:p>
          <a:p>
            <a:pPr>
              <a:spcBef>
                <a:spcPct val="0"/>
              </a:spcBef>
            </a:pPr>
            <a:r>
              <a:rPr lang="en-GB" smtClean="0">
                <a:ea typeface="ＭＳ Ｐゴシック"/>
                <a:cs typeface="ＭＳ Ｐゴシック"/>
              </a:rPr>
              <a:t>Some pre-event questionnaire respondents indicated that they’d like to be able to provide researchers with local access to tools and support. The JISC-funded Incremental project offers a useful starting point and model for pulling together and re-targeting existing institutional resources. </a:t>
            </a:r>
          </a:p>
          <a:p>
            <a:pPr>
              <a:spcBef>
                <a:spcPct val="0"/>
              </a:spcBef>
            </a:pPr>
            <a:r>
              <a:rPr lang="en-GB" smtClean="0">
                <a:ea typeface="ＭＳ Ｐゴシック"/>
                <a:cs typeface="ＭＳ Ｐゴシック"/>
              </a:rPr>
              <a:t>See </a:t>
            </a:r>
            <a:r>
              <a:rPr lang="en-GB" smtClean="0"/>
              <a:t>http://www.dcc.ac.uk/projects/incremental  </a:t>
            </a:r>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D0C370-E69B-49B7-9FB8-0703E1AD5011}" type="slidenum">
              <a:rPr lang="en-US">
                <a:ea typeface="ＭＳ Ｐゴシック"/>
                <a:cs typeface="ＭＳ Ｐゴシック"/>
              </a:rPr>
              <a:pPr fontAlgn="base">
                <a:spcBef>
                  <a:spcPct val="0"/>
                </a:spcBef>
                <a:spcAft>
                  <a:spcPct val="0"/>
                </a:spcAft>
              </a:pPr>
              <a:t>22</a:t>
            </a:fld>
            <a:endParaRPr lang="en-US">
              <a:ea typeface="ＭＳ Ｐゴシック"/>
              <a:cs typeface="ＭＳ Ｐゴシック"/>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ea typeface="ＭＳ Ｐゴシック"/>
              <a:cs typeface="ＭＳ Ｐゴシック"/>
            </a:endParaRPr>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87AB19-ED70-4ADD-AAF9-48C058583570}" type="slidenum">
              <a:rPr lang="en-US">
                <a:ea typeface="ＭＳ Ｐゴシック"/>
                <a:cs typeface="ＭＳ Ｐゴシック"/>
              </a:rPr>
              <a:pPr fontAlgn="base">
                <a:spcBef>
                  <a:spcPct val="0"/>
                </a:spcBef>
                <a:spcAft>
                  <a:spcPct val="0"/>
                </a:spcAft>
              </a:pPr>
              <a:t>23</a:t>
            </a:fld>
            <a:endParaRPr lang="en-US">
              <a:ea typeface="ＭＳ Ｐゴシック"/>
              <a:cs typeface="ＭＳ Ｐゴシック"/>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ea typeface="ＭＳ Ｐゴシック"/>
                <a:cs typeface="ＭＳ Ｐゴシック"/>
              </a:rPr>
              <a:t>Some respondents to the pre-event questionnaire indicated that they’d be keen to have access to technical training aimed at non-technical staff. </a:t>
            </a:r>
          </a:p>
          <a:p>
            <a:pPr>
              <a:spcBef>
                <a:spcPct val="0"/>
              </a:spcBef>
            </a:pPr>
            <a:endParaRPr lang="en-GB" smtClean="0">
              <a:ea typeface="ＭＳ Ｐゴシック"/>
              <a:cs typeface="ＭＳ Ｐゴシック"/>
            </a:endParaRPr>
          </a:p>
          <a:p>
            <a:pPr>
              <a:spcBef>
                <a:spcPct val="0"/>
              </a:spcBef>
            </a:pPr>
            <a:r>
              <a:rPr lang="en-GB" smtClean="0">
                <a:ea typeface="ＭＳ Ｐゴシック"/>
                <a:cs typeface="ＭＳ Ｐゴシック"/>
              </a:rPr>
              <a:t>The DCC will be working with the four funded UMF applications to develop training and guidance on how to make use of these shared services. The guidance and training will be targeted at both technical and non-technical staff. </a:t>
            </a:r>
          </a:p>
          <a:p>
            <a:pPr>
              <a:spcBef>
                <a:spcPct val="0"/>
              </a:spcBef>
            </a:pPr>
            <a:endParaRPr lang="en-GB" smtClean="0">
              <a:ea typeface="ＭＳ Ｐゴシック"/>
              <a:cs typeface="ＭＳ Ｐゴシック"/>
            </a:endParaRPr>
          </a:p>
          <a:p>
            <a:pPr>
              <a:spcBef>
                <a:spcPct val="0"/>
              </a:spcBef>
            </a:pPr>
            <a:r>
              <a:rPr lang="en-GB" smtClean="0">
                <a:ea typeface="ＭＳ Ｐゴシック"/>
                <a:cs typeface="ＭＳ Ｐゴシック"/>
              </a:rPr>
              <a:t>The recent JISC RDMTrain project MANTRA led by EDINA at the University of Edinburgh released </a:t>
            </a:r>
            <a:r>
              <a:rPr lang="en-GB" smtClean="0"/>
              <a:t>an online module and practical exercises in data handling </a:t>
            </a:r>
            <a:r>
              <a:rPr lang="en-GB" smtClean="0">
                <a:ea typeface="ＭＳ Ｐゴシック"/>
                <a:cs typeface="ＭＳ Ｐゴシック"/>
              </a:rPr>
              <a:t>that may also be of interest. </a:t>
            </a:r>
          </a:p>
          <a:p>
            <a:pPr>
              <a:spcBef>
                <a:spcPct val="0"/>
              </a:spcBef>
            </a:pPr>
            <a:r>
              <a:rPr lang="en-GB" b="1" smtClean="0">
                <a:hlinkClick r:id="rId3"/>
              </a:rPr>
              <a:t>http://datalib.edina.ac.uk/mantra</a:t>
            </a:r>
            <a:r>
              <a:rPr lang="en-GB" smtClean="0"/>
              <a:t> </a:t>
            </a:r>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095993-7E86-4E82-B83E-A02F2DC0BE36}" type="slidenum">
              <a:rPr lang="en-US">
                <a:ea typeface="ＭＳ Ｐゴシック"/>
                <a:cs typeface="ＭＳ Ｐゴシック"/>
              </a:rPr>
              <a:pPr fontAlgn="base">
                <a:spcBef>
                  <a:spcPct val="0"/>
                </a:spcBef>
                <a:spcAft>
                  <a:spcPct val="0"/>
                </a:spcAft>
              </a:pPr>
              <a:t>24</a:t>
            </a:fld>
            <a:endParaRPr lang="en-US">
              <a:ea typeface="ＭＳ Ｐゴシック"/>
              <a:cs typeface="ＭＳ Ｐゴシック"/>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ea typeface="ＭＳ Ｐゴシック"/>
              <a:cs typeface="ＭＳ Ｐゴシック"/>
            </a:endParaRP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9392C1-9B20-444A-B664-D9E91E0AF6B9}" type="slidenum">
              <a:rPr lang="en-US">
                <a:ea typeface="ＭＳ Ｐゴシック"/>
                <a:cs typeface="ＭＳ Ｐゴシック"/>
              </a:rPr>
              <a:pPr fontAlgn="base">
                <a:spcBef>
                  <a:spcPct val="0"/>
                </a:spcBef>
                <a:spcAft>
                  <a:spcPct val="0"/>
                </a:spcAft>
              </a:pPr>
              <a:t>25</a:t>
            </a:fld>
            <a:endParaRPr lang="en-US">
              <a:ea typeface="ＭＳ Ｐゴシック"/>
              <a:cs typeface="ＭＳ Ｐゴシック"/>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ea typeface="ＭＳ Ｐゴシック"/>
                <a:cs typeface="ＭＳ Ｐゴシック"/>
              </a:rPr>
              <a:t>Many of the pre-event questionnaire respondents were keen to learn more about anonymising data and looking after sensitive data. The DCC recommends looking at the UKDA guidance on these topics. </a:t>
            </a:r>
          </a:p>
          <a:p>
            <a:pPr>
              <a:spcBef>
                <a:spcPct val="0"/>
              </a:spcBef>
            </a:pPr>
            <a:endParaRPr lang="en-GB" smtClean="0">
              <a:ea typeface="ＭＳ Ｐゴシック"/>
              <a:cs typeface="ＭＳ Ｐゴシック"/>
            </a:endParaRPr>
          </a:p>
          <a:p>
            <a:pPr>
              <a:spcBef>
                <a:spcPct val="0"/>
              </a:spcBef>
            </a:pPr>
            <a:r>
              <a:rPr lang="en-GB" smtClean="0"/>
              <a:t>http://www.data-archive.ac.uk/create-manage/planning-for-sharing </a:t>
            </a:r>
          </a:p>
          <a:p>
            <a:pPr>
              <a:spcBef>
                <a:spcPct val="0"/>
              </a:spcBef>
            </a:pPr>
            <a:endParaRPr lang="en-GB" smtClean="0"/>
          </a:p>
          <a:p>
            <a:pPr>
              <a:spcBef>
                <a:spcPct val="0"/>
              </a:spcBef>
            </a:pPr>
            <a:r>
              <a:rPr lang="en-GB" smtClean="0"/>
              <a:t>Others indicated that they’d like to be able to discuss research data management issues with peers. The DCC’s Research Data Management Forum series offers an in-person opportunity to delve into specific topics. </a:t>
            </a:r>
          </a:p>
          <a:p>
            <a:pPr>
              <a:spcBef>
                <a:spcPct val="0"/>
              </a:spcBef>
            </a:pPr>
            <a:endParaRPr lang="en-GB" smtClean="0"/>
          </a:p>
          <a:p>
            <a:pPr>
              <a:spcBef>
                <a:spcPct val="0"/>
              </a:spcBef>
            </a:pPr>
            <a:r>
              <a:rPr lang="en-GB" smtClean="0"/>
              <a:t>The Research DataMan and JISC MRD mailing lists are good sources of email discussion.</a:t>
            </a:r>
          </a:p>
          <a:p>
            <a:pPr>
              <a:spcBef>
                <a:spcPct val="0"/>
              </a:spcBef>
            </a:pPr>
            <a:endParaRPr lang="en-GB" smtClean="0"/>
          </a:p>
          <a:p>
            <a:pPr>
              <a:spcBef>
                <a:spcPct val="0"/>
              </a:spcBef>
            </a:pPr>
            <a:r>
              <a:rPr lang="en-GB" smtClean="0"/>
              <a:t>https://www.jiscmail.ac.uk/cgi-bin/webadmin?A0=RESEARCH-DATAMAN</a:t>
            </a:r>
          </a:p>
          <a:p>
            <a:pPr>
              <a:spcBef>
                <a:spcPct val="0"/>
              </a:spcBef>
            </a:pPr>
            <a:r>
              <a:rPr lang="en-GB" smtClean="0"/>
              <a:t>https://www.jiscmail.ac.uk/cgi-bin/webadmin?A0=JISCMRD</a:t>
            </a:r>
          </a:p>
          <a:p>
            <a:pPr>
              <a:spcBef>
                <a:spcPct val="0"/>
              </a:spcBef>
            </a:pPr>
            <a:endParaRPr lang="en-GB" smtClean="0"/>
          </a:p>
          <a:p>
            <a:pPr>
              <a:spcBef>
                <a:spcPct val="0"/>
              </a:spcBef>
            </a:pPr>
            <a:r>
              <a:rPr lang="en-GB" smtClean="0"/>
              <a:t>A few respondents were keen to have access to a Q&amp;A advisory service. The DCC offers an on-demand help desk so please feel free to email any specific questions you may have to info@dcc.ac.uk. </a:t>
            </a:r>
          </a:p>
          <a:p>
            <a:pPr>
              <a:spcBef>
                <a:spcPct val="0"/>
              </a:spcBef>
            </a:pPr>
            <a:endParaRPr lang="en-GB" smtClean="0"/>
          </a:p>
          <a:p>
            <a:pPr>
              <a:spcBef>
                <a:spcPct val="0"/>
              </a:spcBef>
            </a:pPr>
            <a:r>
              <a:rPr lang="en-GB" smtClean="0"/>
              <a:t>Several of you were keen to hear about case studies. The DCC offers case studies and career profiles to help show how data management relates to a range of professions. </a:t>
            </a:r>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3C22B0-4949-4A18-AB13-40C7FA41D217}" type="slidenum">
              <a:rPr lang="en-US">
                <a:ea typeface="ＭＳ Ｐゴシック"/>
                <a:cs typeface="ＭＳ Ｐゴシック"/>
              </a:rPr>
              <a:pPr fontAlgn="base">
                <a:spcBef>
                  <a:spcPct val="0"/>
                </a:spcBef>
                <a:spcAft>
                  <a:spcPct val="0"/>
                </a:spcAft>
              </a:pPr>
              <a:t>26</a:t>
            </a:fld>
            <a:endParaRPr lang="en-US">
              <a:ea typeface="ＭＳ Ｐゴシック"/>
              <a:cs typeface="ＭＳ Ｐゴシック"/>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ea typeface="ＭＳ Ｐゴシック"/>
              <a:cs typeface="ＭＳ Ｐゴシック"/>
            </a:endParaRPr>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06EA61-70F3-4A6E-9BA4-74E4523921E9}" type="slidenum">
              <a:rPr lang="en-US">
                <a:ea typeface="ＭＳ Ｐゴシック"/>
                <a:cs typeface="ＭＳ Ｐゴシック"/>
              </a:rPr>
              <a:pPr fontAlgn="base">
                <a:spcBef>
                  <a:spcPct val="0"/>
                </a:spcBef>
                <a:spcAft>
                  <a:spcPct val="0"/>
                </a:spcAft>
              </a:pPr>
              <a:t>27</a:t>
            </a:fld>
            <a:endParaRPr lang="en-US">
              <a:ea typeface="ＭＳ Ｐゴシック"/>
              <a:cs typeface="ＭＳ Ｐゴシック"/>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ea typeface="ＭＳ Ｐゴシック"/>
              <a:cs typeface="ＭＳ Ｐゴシック"/>
            </a:endParaRP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A46AE9-DB6A-43DD-B60F-F3610F8F9192}" type="slidenum">
              <a:rPr lang="en-US">
                <a:ea typeface="ＭＳ Ｐゴシック"/>
                <a:cs typeface="ＭＳ Ｐゴシック"/>
              </a:rPr>
              <a:pPr fontAlgn="base">
                <a:spcBef>
                  <a:spcPct val="0"/>
                </a:spcBef>
                <a:spcAft>
                  <a:spcPct val="0"/>
                </a:spcAft>
              </a:pPr>
              <a:t>28</a:t>
            </a:fld>
            <a:endParaRPr lang="en-US">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Based on the pre-event questionnaire that most of you completed, it seems that the majority of you have some institutional and/or funding body requirements to manage your research data. Some indicated that there were no research data management requirements affecting their work, but it is important to note here that many institutional codes of practice (e.g., code of good research practice) assume that good data management is being undertaken by staff and students. </a:t>
            </a:r>
          </a:p>
          <a:p>
            <a:pPr>
              <a:spcBef>
                <a:spcPct val="0"/>
              </a:spcBef>
            </a:pPr>
            <a:endParaRPr lang="en-GB" smtClean="0">
              <a:ea typeface="ＭＳ Ｐゴシック"/>
              <a:cs typeface="ＭＳ Ｐゴシック"/>
            </a:endParaRP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EEC002-E2CC-43B8-810C-4637C89281F8}" type="slidenum">
              <a:rPr lang="en-US">
                <a:ea typeface="ＭＳ Ｐゴシック"/>
                <a:cs typeface="ＭＳ Ｐゴシック"/>
              </a:rPr>
              <a:pPr fontAlgn="base">
                <a:spcBef>
                  <a:spcPct val="0"/>
                </a:spcBef>
                <a:spcAft>
                  <a:spcPct val="0"/>
                </a:spcAft>
              </a:pPr>
              <a:t>3</a:t>
            </a:fld>
            <a:endParaRPr lang="en-US">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wrap="square" numCol="1" anchor="t" anchorCtr="0" compatLnSpc="1">
            <a:prstTxWarp prst="textNoShape">
              <a:avLst/>
            </a:prstTxWarp>
          </a:bodyPr>
          <a:lstStyle/>
          <a:p>
            <a:r>
              <a:rPr lang="en-GB" smtClean="0"/>
              <a:t>These aims resonate with many of your own aims and objectives (based on pre-event questionnaire).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ea typeface="ＭＳ Ｐゴシック"/>
              <a:cs typeface="ＭＳ Ｐゴシック"/>
            </a:endParaRP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6CB7D1-AE5E-45FA-86FB-BC6F437A4E29}" type="slidenum">
              <a:rPr lang="en-US">
                <a:ea typeface="ＭＳ Ｐゴシック"/>
                <a:cs typeface="ＭＳ Ｐゴシック"/>
              </a:rPr>
              <a:pPr fontAlgn="base">
                <a:spcBef>
                  <a:spcPct val="0"/>
                </a:spcBef>
                <a:spcAft>
                  <a:spcPct val="0"/>
                </a:spcAft>
              </a:pPr>
              <a:t>5</a:t>
            </a:fld>
            <a:endParaRPr lang="en-US">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ea typeface="ＭＳ Ｐゴシック"/>
              <a:cs typeface="ＭＳ Ｐゴシック"/>
            </a:endParaRP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670D4E-2390-47C2-9D09-983AC61DC024}" type="slidenum">
              <a:rPr lang="en-US">
                <a:ea typeface="ＭＳ Ｐゴシック"/>
                <a:cs typeface="ＭＳ Ｐゴシック"/>
              </a:rPr>
              <a:pPr fontAlgn="base">
                <a:spcBef>
                  <a:spcPct val="0"/>
                </a:spcBef>
                <a:spcAft>
                  <a:spcPct val="0"/>
                </a:spcAft>
              </a:pPr>
              <a:t>6</a:t>
            </a:fld>
            <a:endParaRPr lang="en-US">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ea typeface="ＭＳ Ｐゴシック"/>
              <a:cs typeface="ＭＳ Ｐゴシック"/>
            </a:endParaRP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AE7587-55B3-40B3-AB6C-CDD9B2432F1F}" type="slidenum">
              <a:rPr lang="en-US">
                <a:ea typeface="ＭＳ Ｐゴシック"/>
                <a:cs typeface="ＭＳ Ｐゴシック"/>
              </a:rPr>
              <a:pPr fontAlgn="base">
                <a:spcBef>
                  <a:spcPct val="0"/>
                </a:spcBef>
                <a:spcAft>
                  <a:spcPct val="0"/>
                </a:spcAft>
              </a:pPr>
              <a:t>7</a:t>
            </a:fld>
            <a:endParaRPr lang="en-US">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In the pre-event questionnaire, several of you indicated that you wanted to be able to learn about tools to help you improve your data management activity. DMP Online can help you to think through the issues and illustrate where you may need input and support from other stakeholders. </a:t>
            </a:r>
          </a:p>
          <a:p>
            <a:pPr>
              <a:spcBef>
                <a:spcPct val="0"/>
              </a:spcBef>
            </a:pPr>
            <a:endParaRPr lang="en-GB" smtClean="0">
              <a:ea typeface="ＭＳ Ｐゴシック"/>
              <a:cs typeface="ＭＳ Ｐゴシック"/>
            </a:endParaRP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D9782B-BDE4-449A-AB1B-9C224BEE4068}" type="slidenum">
              <a:rPr lang="en-US">
                <a:ea typeface="ＭＳ Ｐゴシック"/>
                <a:cs typeface="ＭＳ Ｐゴシック"/>
              </a:rPr>
              <a:pPr fontAlgn="base">
                <a:spcBef>
                  <a:spcPct val="0"/>
                </a:spcBef>
                <a:spcAft>
                  <a:spcPct val="0"/>
                </a:spcAft>
              </a:pPr>
              <a:t>9</a:t>
            </a:fld>
            <a:endParaRPr lang="en-US">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D9BBD2-3D01-4F13-967D-E8070EE21DB0}" type="datetimeFigureOut">
              <a:rPr lang="en-US"/>
              <a:pPr>
                <a:defRPr/>
              </a:pPr>
              <a:t>12/12/2011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313082-F5A6-43BF-B247-928C1613D2A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734DA7-DC10-4157-8901-90D899006DA6}" type="datetimeFigureOut">
              <a:rPr lang="en-US"/>
              <a:pPr>
                <a:defRPr/>
              </a:pPr>
              <a:t>12/12/2011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A4D83C-F256-49C1-A72E-7880033207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D5ACFB-C3C6-4B10-975D-5DAD2D145CCF}" type="datetimeFigureOut">
              <a:rPr lang="en-US"/>
              <a:pPr>
                <a:defRPr/>
              </a:pPr>
              <a:t>12/12/2011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BF18C9-F721-477B-AEAD-B2143AF6577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8BDA01-97FB-407B-8E8A-4BBD3ECB6235}" type="datetimeFigureOut">
              <a:rPr lang="en-US"/>
              <a:pPr>
                <a:defRPr/>
              </a:pPr>
              <a:t>12/12/2011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F4544D-0886-4C62-92AF-80313E7C77C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714F5C9-5D4B-4EFD-AB00-33E0C6E9B736}" type="datetimeFigureOut">
              <a:rPr lang="en-US"/>
              <a:pPr>
                <a:defRPr/>
              </a:pPr>
              <a:t>12/12/2011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E18F23-B712-4F23-9E62-7FFC8AB8C9D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4F84ED2-5914-4D3C-8A4C-56084027E8A4}" type="datetimeFigureOut">
              <a:rPr lang="en-US"/>
              <a:pPr>
                <a:defRPr/>
              </a:pPr>
              <a:t>12/12/2011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AA1578-7B54-47EE-9652-C943E59859B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53DC971-63A9-4C42-AB72-46F0489AD796}" type="datetimeFigureOut">
              <a:rPr lang="en-US"/>
              <a:pPr>
                <a:defRPr/>
              </a:pPr>
              <a:t>12/12/2011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5A4ECAA-73E7-412F-BDE0-0F82B7C3A52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E4CFAE6-F8A5-4A42-84A8-36A831AAA53D}" type="datetimeFigureOut">
              <a:rPr lang="en-US"/>
              <a:pPr>
                <a:defRPr/>
              </a:pPr>
              <a:t>12/12/2011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4EAE3B-BE4B-4937-83D7-25649AC4C1D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A58AC9-562A-4225-85EA-A10A29E3A96B}" type="datetimeFigureOut">
              <a:rPr lang="en-US"/>
              <a:pPr>
                <a:defRPr/>
              </a:pPr>
              <a:t>12/12/2011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E1319D2-F187-43A8-9F5C-8C601FA7AD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906190-0A0B-41E1-8034-A5DF224DB39A}" type="datetimeFigureOut">
              <a:rPr lang="en-US"/>
              <a:pPr>
                <a:defRPr/>
              </a:pPr>
              <a:t>12/12/2011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AD7982-5EF0-4DAD-BF46-13CBAE928A7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1E46E4-434A-405F-A2EA-668F2AE7727C}" type="datetimeFigureOut">
              <a:rPr lang="en-US"/>
              <a:pPr>
                <a:defRPr/>
              </a:pPr>
              <a:t>12/12/2011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97AE54-237B-4887-A99B-E609080DDA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930F28E-E495-4EE7-8249-BC0ACD1229DA}" type="datetimeFigureOut">
              <a:rPr lang="en-US"/>
              <a:pPr>
                <a:defRPr/>
              </a:pPr>
              <a:t>12/12/2011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0F49C89-6409-4931-98F6-F488B3876D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http://www.dcc.ac.uk/dmponline"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www.repositoryaudit.eu"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dcc.ac.uk/resources/policy-and-legal/institutional-data-polici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admin.ox.ac.uk/rd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mailto:andrew.mchugh@glasgow.ac.uk" TargetMode="External"/><Relationship Id="rId4" Type="http://schemas.openxmlformats.org/officeDocument/2006/relationships/hyperlink" Target="http://creativecommons.org/licenses/by-nc-sa/2.5/scotland/" TargetMode="External"/><Relationship Id="rId5" Type="http://schemas.openxmlformats.org/officeDocument/2006/relationships/image" Target="../media/image20.png"/><Relationship Id="rId6" Type="http://schemas.openxmlformats.org/officeDocument/2006/relationships/image" Target="../media/image1.png"/><Relationship Id="rId7"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www.data-audit.eu" TargetMode="External"/><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dcc.ac.uk/dmponline"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r>
              <a:rPr lang="en-GB" smtClean="0"/>
              <a:t>What the DCC Can Do For You</a:t>
            </a:r>
            <a:endParaRPr lang="en-US" smtClean="0"/>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GB" dirty="0" smtClean="0"/>
              <a:t>DCC Data Management </a:t>
            </a:r>
            <a:r>
              <a:rPr lang="en-GB" dirty="0" err="1" smtClean="0"/>
              <a:t>Roadshow</a:t>
            </a:r>
            <a:endParaRPr lang="en-GB" dirty="0" smtClean="0"/>
          </a:p>
          <a:p>
            <a:pPr fontAlgn="auto">
              <a:spcAft>
                <a:spcPts val="0"/>
              </a:spcAft>
              <a:buFont typeface="Arial" pitchFamily="34" charset="0"/>
              <a:buNone/>
              <a:defRPr/>
            </a:pPr>
            <a:r>
              <a:rPr lang="en-GB" dirty="0" smtClean="0"/>
              <a:t>9</a:t>
            </a:r>
            <a:r>
              <a:rPr lang="en-GB" baseline="30000" dirty="0" smtClean="0"/>
              <a:t>th</a:t>
            </a:r>
            <a:r>
              <a:rPr lang="en-GB" dirty="0" smtClean="0"/>
              <a:t> November 2011</a:t>
            </a:r>
          </a:p>
          <a:p>
            <a:pPr fontAlgn="auto">
              <a:spcAft>
                <a:spcPts val="0"/>
              </a:spcAft>
              <a:buFont typeface="Arial" pitchFamily="34" charset="0"/>
              <a:buNone/>
              <a:defRPr/>
            </a:pPr>
            <a:r>
              <a:rPr lang="en-GB" dirty="0" smtClean="0"/>
              <a:t>Cambridge</a:t>
            </a:r>
            <a:endParaRPr lang="en-US" dirty="0"/>
          </a:p>
        </p:txBody>
      </p:sp>
      <p:pic>
        <p:nvPicPr>
          <p:cNvPr id="14339" name="Picture 3" descr="JISCcolour15.gif"/>
          <p:cNvPicPr>
            <a:picLocks noChangeAspect="1"/>
          </p:cNvPicPr>
          <p:nvPr/>
        </p:nvPicPr>
        <p:blipFill>
          <a:blip r:embed="rId3" cstate="print"/>
          <a:srcRect/>
          <a:stretch>
            <a:fillRect/>
          </a:stretch>
        </p:blipFill>
        <p:spPr bwMode="auto">
          <a:xfrm>
            <a:off x="2714625" y="142875"/>
            <a:ext cx="1238250" cy="650875"/>
          </a:xfrm>
          <a:prstGeom prst="rect">
            <a:avLst/>
          </a:prstGeom>
          <a:noFill/>
          <a:ln w="9525">
            <a:noFill/>
            <a:miter lim="800000"/>
            <a:headEnd/>
            <a:tailEnd/>
          </a:ln>
        </p:spPr>
      </p:pic>
      <p:pic>
        <p:nvPicPr>
          <p:cNvPr id="14340" name="Picture 4" descr="dcclogocmyk_95pc.jpg"/>
          <p:cNvPicPr>
            <a:picLocks noChangeAspect="1"/>
          </p:cNvPicPr>
          <p:nvPr/>
        </p:nvPicPr>
        <p:blipFill>
          <a:blip r:embed="rId4" cstate="print"/>
          <a:srcRect/>
          <a:stretch>
            <a:fillRect/>
          </a:stretch>
        </p:blipFill>
        <p:spPr bwMode="auto">
          <a:xfrm>
            <a:off x="214313" y="214313"/>
            <a:ext cx="2312987" cy="5016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600200"/>
            <a:ext cx="8229600" cy="4471988"/>
          </a:xfrm>
        </p:spPr>
        <p:txBody>
          <a:bodyPr rtlCol="0">
            <a:normAutofit/>
          </a:bodyPr>
          <a:lstStyle/>
          <a:p>
            <a:pPr marL="0" indent="0" fontAlgn="auto">
              <a:spcAft>
                <a:spcPts val="0"/>
              </a:spcAft>
              <a:buFont typeface="Arial" charset="0"/>
              <a:buNone/>
              <a:defRPr/>
            </a:pPr>
            <a:r>
              <a:rPr lang="en-GB" sz="2400" b="1" dirty="0" smtClean="0">
                <a:ea typeface="ＭＳ Ｐゴシック" charset="0"/>
                <a:cs typeface="ＭＳ Ｐゴシック" charset="0"/>
              </a:rPr>
              <a:t>What can the DCC do for you?</a:t>
            </a:r>
            <a:endParaRPr lang="en-US" sz="1000" dirty="0" smtClean="0">
              <a:ea typeface="ＭＳ Ｐゴシック" charset="0"/>
              <a:cs typeface="ＭＳ Ｐゴシック" charset="0"/>
            </a:endParaRPr>
          </a:p>
          <a:p>
            <a:pPr fontAlgn="auto">
              <a:spcAft>
                <a:spcPts val="0"/>
              </a:spcAft>
              <a:buFontTx/>
              <a:buChar char="-"/>
              <a:defRPr/>
            </a:pPr>
            <a:r>
              <a:rPr lang="en-US" sz="2400" dirty="0" smtClean="0">
                <a:ea typeface="ＭＳ Ｐゴシック" charset="0"/>
                <a:cs typeface="ＭＳ Ｐゴシック" charset="0"/>
              </a:rPr>
              <a:t>Development of template data management plans (presented through DMP Online);</a:t>
            </a:r>
          </a:p>
          <a:p>
            <a:pPr fontAlgn="auto">
              <a:spcAft>
                <a:spcPts val="0"/>
              </a:spcAft>
              <a:buFontTx/>
              <a:buChar char="-"/>
              <a:defRPr/>
            </a:pPr>
            <a:r>
              <a:rPr lang="en-US" sz="2400" dirty="0" smtClean="0">
                <a:ea typeface="ＭＳ Ｐゴシック" charset="0"/>
                <a:cs typeface="ＭＳ Ｐゴシック" charset="0"/>
              </a:rPr>
              <a:t>Institution-specific guidance on how to develop a plan (embedded into DMP Online and/or a hardcopy </a:t>
            </a:r>
            <a:r>
              <a:rPr lang="en-US" sz="2400" dirty="0" err="1" smtClean="0">
                <a:ea typeface="ＭＳ Ｐゴシック" charset="0"/>
                <a:cs typeface="ＭＳ Ｐゴシック" charset="0"/>
              </a:rPr>
              <a:t>customised</a:t>
            </a:r>
            <a:r>
              <a:rPr lang="en-US" sz="2400" dirty="0" smtClean="0">
                <a:ea typeface="ＭＳ Ｐゴシック" charset="0"/>
                <a:cs typeface="ＭＳ Ｐゴシック" charset="0"/>
              </a:rPr>
              <a:t> How-To guide);</a:t>
            </a:r>
          </a:p>
          <a:p>
            <a:pPr fontAlgn="auto">
              <a:spcAft>
                <a:spcPts val="0"/>
              </a:spcAft>
              <a:buFontTx/>
              <a:buChar char="-"/>
              <a:defRPr/>
            </a:pPr>
            <a:r>
              <a:rPr lang="en-US" sz="2400" dirty="0" smtClean="0">
                <a:ea typeface="ＭＳ Ｐゴシック" charset="0"/>
                <a:cs typeface="ＭＳ Ｐゴシック" charset="0"/>
              </a:rPr>
              <a:t>A locally branded interface to the central instance of DMP Online (more ambitious);</a:t>
            </a:r>
          </a:p>
          <a:p>
            <a:pPr fontAlgn="auto">
              <a:spcAft>
                <a:spcPts val="0"/>
              </a:spcAft>
              <a:buFontTx/>
              <a:buChar char="-"/>
              <a:defRPr/>
            </a:pPr>
            <a:r>
              <a:rPr lang="en-US" sz="2400" dirty="0" smtClean="0">
                <a:ea typeface="ＭＳ Ｐゴシック" charset="0"/>
                <a:cs typeface="ＭＳ Ｐゴシック" charset="0"/>
              </a:rPr>
              <a:t>Assistance to help institutions develop their data management planning services, e.g. to support DMP writing and/or review plans prior to submission.</a:t>
            </a:r>
          </a:p>
        </p:txBody>
      </p:sp>
      <p:pic>
        <p:nvPicPr>
          <p:cNvPr id="28674" name="Picture 3" descr="dmp_logo.png"/>
          <p:cNvPicPr>
            <a:picLocks noChangeAspect="1"/>
          </p:cNvPicPr>
          <p:nvPr/>
        </p:nvPicPr>
        <p:blipFill>
          <a:blip r:embed="rId3" cstate="print"/>
          <a:srcRect/>
          <a:stretch>
            <a:fillRect/>
          </a:stretch>
        </p:blipFill>
        <p:spPr bwMode="auto">
          <a:xfrm>
            <a:off x="2767013" y="454025"/>
            <a:ext cx="3709987" cy="108267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descr="DMP Online v2.png"/>
          <p:cNvPicPr>
            <a:picLocks noChangeAspect="1"/>
          </p:cNvPicPr>
          <p:nvPr/>
        </p:nvPicPr>
        <p:blipFill>
          <a:blip r:embed="rId3" cstate="print"/>
          <a:srcRect/>
          <a:stretch>
            <a:fillRect/>
          </a:stretch>
        </p:blipFill>
        <p:spPr bwMode="auto">
          <a:xfrm>
            <a:off x="55563" y="609600"/>
            <a:ext cx="9055100" cy="569277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p:txBody>
          <a:bodyPr/>
          <a:lstStyle/>
          <a:p>
            <a:pPr marL="0" indent="0">
              <a:buFont typeface="Arial" charset="0"/>
              <a:buNone/>
            </a:pPr>
            <a:r>
              <a:rPr lang="en-US" sz="2400" b="1" smtClean="0">
                <a:ea typeface="ＭＳ Ｐゴシック"/>
                <a:cs typeface="ＭＳ Ｐゴシック"/>
              </a:rPr>
              <a:t>IN BRIEF</a:t>
            </a:r>
          </a:p>
          <a:p>
            <a:pPr marL="0" indent="0">
              <a:buFont typeface="Arial" charset="0"/>
              <a:buNone/>
            </a:pPr>
            <a:endParaRPr lang="en-US" sz="1000" smtClean="0">
              <a:ea typeface="ＭＳ Ｐゴシック"/>
              <a:cs typeface="ＭＳ Ｐゴシック"/>
            </a:endParaRPr>
          </a:p>
          <a:p>
            <a:pPr marL="0" indent="0">
              <a:buFont typeface="Arial" charset="0"/>
              <a:buNone/>
            </a:pPr>
            <a:r>
              <a:rPr lang="en-GB" sz="2400" smtClean="0">
                <a:ea typeface="ＭＳ Ｐゴシック"/>
                <a:cs typeface="ＭＳ Ｐゴシック"/>
              </a:rPr>
              <a:t>CARDIO is an online tool which helps departments or research groups to identify and communicate their current data management capabilities, and subsequently identify coordinated pathways for future enhancement via a dedicated knowledge base.</a:t>
            </a:r>
          </a:p>
          <a:p>
            <a:pPr marL="0" indent="0">
              <a:buFont typeface="Arial" charset="0"/>
              <a:buNone/>
            </a:pPr>
            <a:endParaRPr lang="en-GB" sz="1000" smtClean="0">
              <a:ea typeface="ＭＳ Ｐゴシック"/>
              <a:cs typeface="ＭＳ Ｐゴシック"/>
            </a:endParaRPr>
          </a:p>
          <a:p>
            <a:pPr marL="0" indent="0">
              <a:buFont typeface="Arial" charset="0"/>
              <a:buNone/>
            </a:pPr>
            <a:r>
              <a:rPr lang="en-GB" sz="2400" smtClean="0">
                <a:ea typeface="ＭＳ Ｐゴシック"/>
                <a:cs typeface="ＭＳ Ｐゴシック"/>
              </a:rPr>
              <a:t>CARDIO emphasises a collaborative, consensus-driven approach, and enables benchmarking with other groups and institutions.</a:t>
            </a:r>
          </a:p>
          <a:p>
            <a:pPr marL="0" indent="0">
              <a:buFont typeface="Arial" charset="0"/>
              <a:buNone/>
            </a:pPr>
            <a:endParaRPr lang="en-US" sz="1000" smtClean="0">
              <a:ea typeface="ＭＳ Ｐゴシック"/>
              <a:cs typeface="ＭＳ Ｐゴシック"/>
            </a:endParaRPr>
          </a:p>
          <a:p>
            <a:pPr marL="0" indent="0">
              <a:buFont typeface="Arial" charset="0"/>
              <a:buNone/>
            </a:pPr>
            <a:r>
              <a:rPr lang="en-US" sz="2400" smtClean="0">
                <a:ea typeface="ＭＳ Ｐゴシック"/>
                <a:cs typeface="ＭＳ Ｐゴシック"/>
              </a:rPr>
              <a:t>URL: </a:t>
            </a:r>
            <a:r>
              <a:rPr lang="en-US" sz="2400" smtClean="0">
                <a:ea typeface="ＭＳ Ｐゴシック"/>
                <a:cs typeface="ＭＳ Ｐゴシック"/>
                <a:hlinkClick r:id="rId3"/>
              </a:rPr>
              <a:t>http://cardio.dcc.ac.uk/</a:t>
            </a:r>
            <a:endParaRPr lang="en-US" sz="2400" smtClean="0">
              <a:ea typeface="ＭＳ Ｐゴシック"/>
              <a:cs typeface="ＭＳ Ｐゴシック"/>
            </a:endParaRPr>
          </a:p>
          <a:p>
            <a:pPr marL="0" indent="0"/>
            <a:endParaRPr lang="en-US" sz="2400" smtClean="0">
              <a:ea typeface="ＭＳ Ｐゴシック"/>
              <a:cs typeface="ＭＳ Ｐゴシック"/>
            </a:endParaRPr>
          </a:p>
        </p:txBody>
      </p:sp>
      <p:pic>
        <p:nvPicPr>
          <p:cNvPr id="32770" name="Picture 4" descr="http://idmp.hatii.arts.gla.ac.uk/images/d/d8/Cardio.png"/>
          <p:cNvPicPr>
            <a:picLocks noChangeAspect="1" noChangeArrowheads="1"/>
          </p:cNvPicPr>
          <p:nvPr/>
        </p:nvPicPr>
        <p:blipFill>
          <a:blip r:embed="rId4" cstate="print"/>
          <a:srcRect/>
          <a:stretch>
            <a:fillRect/>
          </a:stretch>
        </p:blipFill>
        <p:spPr bwMode="auto">
          <a:xfrm>
            <a:off x="2946400" y="317500"/>
            <a:ext cx="2473325" cy="12827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600200"/>
            <a:ext cx="8420100" cy="4543425"/>
          </a:xfrm>
        </p:spPr>
        <p:txBody>
          <a:bodyPr rtlCol="0">
            <a:normAutofit lnSpcReduction="10000"/>
          </a:bodyPr>
          <a:lstStyle/>
          <a:p>
            <a:pPr marL="0" indent="0" fontAlgn="auto">
              <a:spcAft>
                <a:spcPts val="0"/>
              </a:spcAft>
              <a:buFont typeface="Arial" charset="0"/>
              <a:buNone/>
              <a:defRPr/>
            </a:pPr>
            <a:r>
              <a:rPr lang="en-US" sz="2400" b="1" dirty="0" smtClean="0">
                <a:ea typeface="ＭＳ Ｐゴシック" charset="0"/>
                <a:cs typeface="ＭＳ Ｐゴシック" charset="0"/>
              </a:rPr>
              <a:t>What can the DCC do for you?</a:t>
            </a:r>
          </a:p>
          <a:p>
            <a:pPr marL="0" fontAlgn="auto">
              <a:spcAft>
                <a:spcPts val="0"/>
              </a:spcAft>
              <a:buFont typeface="Arial" charset="0"/>
              <a:buNone/>
              <a:defRPr/>
            </a:pPr>
            <a:endParaRPr lang="en-US" sz="1000" dirty="0">
              <a:ea typeface="ＭＳ Ｐゴシック" charset="0"/>
              <a:cs typeface="ＭＳ Ｐゴシック" charset="0"/>
            </a:endParaRPr>
          </a:p>
          <a:p>
            <a:pPr fontAlgn="auto">
              <a:spcAft>
                <a:spcPts val="0"/>
              </a:spcAft>
              <a:buFontTx/>
              <a:buChar char="-"/>
              <a:defRPr/>
            </a:pPr>
            <a:r>
              <a:rPr lang="en-US" sz="2200" dirty="0" smtClean="0">
                <a:ea typeface="ＭＳ Ｐゴシック" charset="0"/>
                <a:cs typeface="ＭＳ Ｐゴシック" charset="0"/>
              </a:rPr>
              <a:t>Promote </a:t>
            </a:r>
            <a:r>
              <a:rPr lang="en-US" sz="2200" dirty="0">
                <a:ea typeface="ＭＳ Ｐゴシック" charset="0"/>
                <a:cs typeface="ＭＳ Ｐゴシック" charset="0"/>
              </a:rPr>
              <a:t>institutional discourse and a collaborative approach to data management problem solving</a:t>
            </a:r>
            <a:r>
              <a:rPr lang="en-US" sz="2200" dirty="0" smtClean="0">
                <a:ea typeface="ＭＳ Ｐゴシック" charset="0"/>
                <a:cs typeface="ＭＳ Ｐゴシック" charset="0"/>
              </a:rPr>
              <a:t>;</a:t>
            </a:r>
            <a:endParaRPr lang="en-US" sz="2200" dirty="0">
              <a:ea typeface="ＭＳ Ｐゴシック" charset="0"/>
              <a:cs typeface="ＭＳ Ｐゴシック" charset="0"/>
            </a:endParaRPr>
          </a:p>
          <a:p>
            <a:pPr fontAlgn="auto">
              <a:spcAft>
                <a:spcPts val="0"/>
              </a:spcAft>
              <a:buFontTx/>
              <a:buChar char="-"/>
              <a:defRPr/>
            </a:pPr>
            <a:r>
              <a:rPr lang="en-US" sz="2200" dirty="0" smtClean="0">
                <a:ea typeface="ＭＳ Ｐゴシック" charset="0"/>
                <a:cs typeface="ＭＳ Ｐゴシック" charset="0"/>
              </a:rPr>
              <a:t>Offer </a:t>
            </a:r>
            <a:r>
              <a:rPr lang="en-US" sz="2200" dirty="0">
                <a:ea typeface="ＭＳ Ｐゴシック" charset="0"/>
                <a:cs typeface="ＭＳ Ｐゴシック" charset="0"/>
              </a:rPr>
              <a:t>reassurance of infrastructural capacity and satisfaction of data management planning commitments</a:t>
            </a:r>
            <a:r>
              <a:rPr lang="en-US" sz="2200" dirty="0" smtClean="0">
                <a:ea typeface="ＭＳ Ｐゴシック" charset="0"/>
                <a:cs typeface="ＭＳ Ｐゴシック" charset="0"/>
              </a:rPr>
              <a:t>;</a:t>
            </a:r>
          </a:p>
          <a:p>
            <a:pPr fontAlgn="auto">
              <a:spcAft>
                <a:spcPts val="0"/>
              </a:spcAft>
              <a:buFontTx/>
              <a:buChar char="-"/>
              <a:defRPr/>
            </a:pPr>
            <a:r>
              <a:rPr lang="en-US" sz="2200" dirty="0" smtClean="0">
                <a:ea typeface="ＭＳ Ｐゴシック" charset="0"/>
                <a:cs typeface="ＭＳ Ｐゴシック" charset="0"/>
              </a:rPr>
              <a:t>Highlight </a:t>
            </a:r>
            <a:r>
              <a:rPr lang="en-US" sz="2200" dirty="0">
                <a:ea typeface="ＭＳ Ｐゴシック" charset="0"/>
                <a:cs typeface="ＭＳ Ｐゴシック" charset="0"/>
              </a:rPr>
              <a:t>priority areas for resource </a:t>
            </a:r>
            <a:r>
              <a:rPr lang="en-US" sz="2200" dirty="0" smtClean="0">
                <a:ea typeface="ＭＳ Ｐゴシック" charset="0"/>
                <a:cs typeface="ＭＳ Ｐゴシック" charset="0"/>
              </a:rPr>
              <a:t>investment, </a:t>
            </a:r>
            <a:r>
              <a:rPr lang="en-US" sz="2200" dirty="0">
                <a:ea typeface="ＭＳ Ｐゴシック" charset="0"/>
                <a:cs typeface="ＭＳ Ｐゴシック" charset="0"/>
              </a:rPr>
              <a:t>or areas where investment will have </a:t>
            </a:r>
            <a:r>
              <a:rPr lang="en-US" sz="2200" dirty="0" smtClean="0">
                <a:ea typeface="ＭＳ Ｐゴシック" charset="0"/>
                <a:cs typeface="ＭＳ Ｐゴシック" charset="0"/>
              </a:rPr>
              <a:t>particular impact;</a:t>
            </a:r>
          </a:p>
          <a:p>
            <a:pPr fontAlgn="auto">
              <a:spcAft>
                <a:spcPts val="0"/>
              </a:spcAft>
              <a:buFontTx/>
              <a:buChar char="-"/>
              <a:defRPr/>
            </a:pPr>
            <a:r>
              <a:rPr lang="en-US" sz="2200" dirty="0" smtClean="0">
                <a:ea typeface="ＭＳ Ｐゴシック" charset="0"/>
                <a:cs typeface="ＭＳ Ｐゴシック" charset="0"/>
              </a:rPr>
              <a:t>Relate </a:t>
            </a:r>
            <a:r>
              <a:rPr lang="en-US" sz="2200" dirty="0">
                <a:ea typeface="ＭＳ Ｐゴシック" charset="0"/>
                <a:cs typeface="ＭＳ Ｐゴシック" charset="0"/>
              </a:rPr>
              <a:t>local data contexts to the wider world of data management via a </a:t>
            </a:r>
            <a:r>
              <a:rPr lang="en-US" sz="2200" dirty="0" smtClean="0">
                <a:ea typeface="ＭＳ Ｐゴシック" charset="0"/>
                <a:cs typeface="ＭＳ Ｐゴシック" charset="0"/>
              </a:rPr>
              <a:t>central evidence </a:t>
            </a:r>
            <a:r>
              <a:rPr lang="en-US" sz="2200" dirty="0">
                <a:ea typeface="ＭＳ Ｐゴシック" charset="0"/>
                <a:cs typeface="ＭＳ Ｐゴシック" charset="0"/>
              </a:rPr>
              <a:t>base</a:t>
            </a:r>
            <a:r>
              <a:rPr lang="en-US" sz="2200" dirty="0" smtClean="0">
                <a:ea typeface="ＭＳ Ｐゴシック" charset="0"/>
                <a:cs typeface="ＭＳ Ｐゴシック" charset="0"/>
              </a:rPr>
              <a:t>;</a:t>
            </a:r>
            <a:endParaRPr lang="en-US" sz="2200" dirty="0">
              <a:ea typeface="ＭＳ Ｐゴシック" charset="0"/>
              <a:cs typeface="ＭＳ Ｐゴシック" charset="0"/>
            </a:endParaRPr>
          </a:p>
          <a:p>
            <a:pPr fontAlgn="auto">
              <a:spcAft>
                <a:spcPts val="0"/>
              </a:spcAft>
              <a:buFontTx/>
              <a:buChar char="-"/>
              <a:defRPr/>
            </a:pPr>
            <a:r>
              <a:rPr lang="en-US" sz="2200" dirty="0" smtClean="0">
                <a:ea typeface="ＭＳ Ｐゴシック" charset="0"/>
                <a:cs typeface="ＭＳ Ｐゴシック" charset="0"/>
              </a:rPr>
              <a:t>Facilitate </a:t>
            </a:r>
            <a:r>
              <a:rPr lang="en-US" sz="2200" dirty="0">
                <a:ea typeface="ＭＳ Ｐゴシック" charset="0"/>
                <a:cs typeface="ＭＳ Ｐゴシック" charset="0"/>
              </a:rPr>
              <a:t>engagement with senior management over data management responsibilities and </a:t>
            </a:r>
            <a:r>
              <a:rPr lang="en-US" sz="2200" dirty="0" smtClean="0">
                <a:ea typeface="ＭＳ Ｐゴシック" charset="0"/>
                <a:cs typeface="ＭＳ Ｐゴシック" charset="0"/>
              </a:rPr>
              <a:t>gaps.</a:t>
            </a:r>
            <a:r>
              <a:rPr lang="en-US" sz="2200" dirty="0">
                <a:ea typeface="ＭＳ Ｐゴシック" charset="0"/>
                <a:cs typeface="ＭＳ Ｐゴシック" charset="0"/>
              </a:rPr>
              <a:t/>
            </a:r>
            <a:br>
              <a:rPr lang="en-US" sz="2200" dirty="0">
                <a:ea typeface="ＭＳ Ｐゴシック" charset="0"/>
                <a:cs typeface="ＭＳ Ｐゴシック" charset="0"/>
              </a:rPr>
            </a:br>
            <a:endParaRPr lang="en-US" sz="2200" dirty="0">
              <a:ea typeface="ＭＳ Ｐゴシック" charset="0"/>
              <a:cs typeface="ＭＳ Ｐゴシック" charset="0"/>
            </a:endParaRPr>
          </a:p>
          <a:p>
            <a:pPr fontAlgn="auto">
              <a:spcAft>
                <a:spcPts val="0"/>
              </a:spcAft>
              <a:buFont typeface="Arial" pitchFamily="34" charset="0"/>
              <a:buChar char="•"/>
              <a:defRPr/>
            </a:pPr>
            <a:endParaRPr lang="en-US" sz="2400" dirty="0">
              <a:ea typeface="ＭＳ Ｐゴシック" charset="0"/>
              <a:cs typeface="ＭＳ Ｐゴシック" charset="0"/>
            </a:endParaRPr>
          </a:p>
        </p:txBody>
      </p:sp>
      <p:pic>
        <p:nvPicPr>
          <p:cNvPr id="34818" name="Picture 4" descr="http://idmp.hatii.arts.gla.ac.uk/images/d/d8/Cardio.png"/>
          <p:cNvPicPr>
            <a:picLocks noChangeAspect="1" noChangeArrowheads="1"/>
          </p:cNvPicPr>
          <p:nvPr/>
        </p:nvPicPr>
        <p:blipFill>
          <a:blip r:embed="rId3" cstate="print"/>
          <a:srcRect/>
          <a:stretch>
            <a:fillRect/>
          </a:stretch>
        </p:blipFill>
        <p:spPr bwMode="auto">
          <a:xfrm>
            <a:off x="2946400" y="317500"/>
            <a:ext cx="2473325" cy="12827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cardio_rating.png"/>
          <p:cNvPicPr>
            <a:picLocks noChangeAspect="1"/>
          </p:cNvPicPr>
          <p:nvPr/>
        </p:nvPicPr>
        <p:blipFill>
          <a:blip r:embed="rId3" cstate="print"/>
          <a:srcRect/>
          <a:stretch>
            <a:fillRect/>
          </a:stretch>
        </p:blipFill>
        <p:spPr bwMode="auto">
          <a:xfrm>
            <a:off x="203200" y="457200"/>
            <a:ext cx="8801100" cy="608171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idx="1"/>
          </p:nvPr>
        </p:nvSpPr>
        <p:spPr/>
        <p:txBody>
          <a:bodyPr/>
          <a:lstStyle/>
          <a:p>
            <a:pPr marL="0" indent="0">
              <a:buFont typeface="Arial" charset="0"/>
              <a:buNone/>
            </a:pPr>
            <a:r>
              <a:rPr lang="en-US" sz="2400" b="1" smtClean="0">
                <a:ea typeface="ＭＳ Ｐゴシック"/>
                <a:cs typeface="ＭＳ Ｐゴシック"/>
              </a:rPr>
              <a:t>IN BRIEF</a:t>
            </a:r>
          </a:p>
          <a:p>
            <a:pPr marL="0" indent="0">
              <a:buFont typeface="Arial" charset="0"/>
              <a:buNone/>
            </a:pPr>
            <a:endParaRPr lang="en-US" sz="1000" smtClean="0">
              <a:ea typeface="ＭＳ Ｐゴシック"/>
              <a:cs typeface="ＭＳ Ｐゴシック"/>
            </a:endParaRPr>
          </a:p>
          <a:p>
            <a:pPr marL="0" indent="0">
              <a:buFont typeface="Arial" charset="0"/>
              <a:buNone/>
            </a:pPr>
            <a:r>
              <a:rPr lang="en-US" sz="2400" smtClean="0">
                <a:ea typeface="ＭＳ Ｐゴシック"/>
                <a:cs typeface="ＭＳ Ｐゴシック"/>
              </a:rPr>
              <a:t>DRAMBORA is an audit methodology and tool for identifying and planning for the management of risks which may threaten the availability and/or usability of content in a digital repository or archive.</a:t>
            </a:r>
          </a:p>
          <a:p>
            <a:pPr marL="0" indent="0">
              <a:buFont typeface="Arial" charset="0"/>
              <a:buNone/>
            </a:pPr>
            <a:endParaRPr lang="en-US" sz="1000" smtClean="0">
              <a:ea typeface="ＭＳ Ｐゴシック"/>
              <a:cs typeface="ＭＳ Ｐゴシック"/>
            </a:endParaRPr>
          </a:p>
          <a:p>
            <a:pPr marL="0" indent="0">
              <a:buFont typeface="Arial" charset="0"/>
              <a:buNone/>
            </a:pPr>
            <a:r>
              <a:rPr lang="en-US" sz="2400" smtClean="0">
                <a:ea typeface="ＭＳ Ｐゴシック"/>
                <a:cs typeface="ＭＳ Ｐゴシック"/>
              </a:rPr>
              <a:t>URL: </a:t>
            </a:r>
            <a:r>
              <a:rPr lang="en-US" sz="2400" smtClean="0">
                <a:ea typeface="ＭＳ Ｐゴシック"/>
                <a:cs typeface="ＭＳ Ｐゴシック"/>
                <a:hlinkClick r:id="rId3"/>
              </a:rPr>
              <a:t>http://www.repositoryaudit.eu</a:t>
            </a:r>
            <a:r>
              <a:rPr lang="en-US" sz="2400" smtClean="0">
                <a:ea typeface="ＭＳ Ｐゴシック"/>
                <a:cs typeface="ＭＳ Ｐゴシック"/>
              </a:rPr>
              <a:t> </a:t>
            </a:r>
          </a:p>
        </p:txBody>
      </p:sp>
      <p:pic>
        <p:nvPicPr>
          <p:cNvPr id="38914" name="Picture 4"/>
          <p:cNvPicPr>
            <a:picLocks noChangeAspect="1" noChangeArrowheads="1"/>
          </p:cNvPicPr>
          <p:nvPr/>
        </p:nvPicPr>
        <p:blipFill>
          <a:blip r:embed="rId4" cstate="print"/>
          <a:srcRect/>
          <a:stretch>
            <a:fillRect/>
          </a:stretch>
        </p:blipFill>
        <p:spPr bwMode="auto">
          <a:xfrm>
            <a:off x="1562100" y="450850"/>
            <a:ext cx="5824538" cy="76835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p:txBody>
          <a:bodyPr rtlCol="0">
            <a:normAutofit/>
          </a:bodyPr>
          <a:lstStyle/>
          <a:p>
            <a:pPr marL="0" indent="0" fontAlgn="auto">
              <a:spcAft>
                <a:spcPts val="0"/>
              </a:spcAft>
              <a:buFont typeface="Arial" charset="0"/>
              <a:buNone/>
              <a:defRPr/>
            </a:pPr>
            <a:r>
              <a:rPr lang="en-US" sz="2400" b="1" dirty="0" smtClean="0">
                <a:ea typeface="ＭＳ Ｐゴシック" charset="0"/>
                <a:cs typeface="ＭＳ Ｐゴシック" charset="0"/>
              </a:rPr>
              <a:t>What can the DCC do for you?</a:t>
            </a:r>
          </a:p>
          <a:p>
            <a:pPr marL="0" indent="0" fontAlgn="auto">
              <a:spcAft>
                <a:spcPts val="0"/>
              </a:spcAft>
              <a:buFont typeface="Arial" charset="0"/>
              <a:buNone/>
              <a:defRPr/>
            </a:pPr>
            <a:endParaRPr lang="en-US" sz="1000" dirty="0" smtClean="0">
              <a:ea typeface="ＭＳ Ｐゴシック" charset="0"/>
              <a:cs typeface="ＭＳ Ｐゴシック" charset="0"/>
            </a:endParaRPr>
          </a:p>
          <a:p>
            <a:pPr fontAlgn="auto">
              <a:spcAft>
                <a:spcPts val="0"/>
              </a:spcAft>
              <a:buFontTx/>
              <a:buChar char="-"/>
              <a:defRPr/>
            </a:pPr>
            <a:r>
              <a:rPr lang="en-US" sz="2200" dirty="0" smtClean="0">
                <a:ea typeface="ＭＳ Ｐゴシック" charset="0"/>
                <a:cs typeface="ＭＳ Ｐゴシック" charset="0"/>
              </a:rPr>
              <a:t>Help establish a systematic internal understanding of </a:t>
            </a:r>
            <a:r>
              <a:rPr lang="en-US" sz="2200" dirty="0" err="1" smtClean="0">
                <a:ea typeface="ＭＳ Ｐゴシック" charset="0"/>
                <a:cs typeface="ＭＳ Ｐゴシック" charset="0"/>
              </a:rPr>
              <a:t>organisational</a:t>
            </a:r>
            <a:r>
              <a:rPr lang="en-US" sz="2200" dirty="0" smtClean="0">
                <a:ea typeface="ＭＳ Ｐゴシック" charset="0"/>
                <a:cs typeface="ＭＳ Ｐゴシック" charset="0"/>
              </a:rPr>
              <a:t> facets and of interrelationships between goals, functions, systems and personnel;</a:t>
            </a:r>
          </a:p>
          <a:p>
            <a:pPr fontAlgn="auto">
              <a:spcAft>
                <a:spcPts val="0"/>
              </a:spcAft>
              <a:buFontTx/>
              <a:buChar char="-"/>
              <a:defRPr/>
            </a:pPr>
            <a:r>
              <a:rPr lang="en-US" sz="2200" dirty="0" smtClean="0">
                <a:ea typeface="ＭＳ Ｐゴシック" charset="0"/>
                <a:cs typeface="ＭＳ Ｐゴシック" charset="0"/>
              </a:rPr>
              <a:t>Introduce issues of risk management into the business culture of the </a:t>
            </a:r>
            <a:r>
              <a:rPr lang="en-US" sz="2200" dirty="0" err="1" smtClean="0">
                <a:ea typeface="ＭＳ Ｐゴシック" charset="0"/>
                <a:cs typeface="ＭＳ Ｐゴシック" charset="0"/>
              </a:rPr>
              <a:t>organisation</a:t>
            </a:r>
            <a:r>
              <a:rPr lang="en-US" sz="2200" dirty="0" smtClean="0">
                <a:ea typeface="ＭＳ Ｐゴシック" charset="0"/>
                <a:cs typeface="ＭＳ Ｐゴシック" charset="0"/>
              </a:rPr>
              <a:t>;</a:t>
            </a:r>
          </a:p>
          <a:p>
            <a:pPr fontAlgn="auto">
              <a:spcAft>
                <a:spcPts val="0"/>
              </a:spcAft>
              <a:buFontTx/>
              <a:buChar char="-"/>
              <a:defRPr/>
            </a:pPr>
            <a:r>
              <a:rPr lang="en-US" sz="2200" dirty="0" smtClean="0">
                <a:ea typeface="ＭＳ Ｐゴシック" charset="0"/>
                <a:cs typeface="ＭＳ Ｐゴシック" charset="0"/>
              </a:rPr>
              <a:t>Highlight in comprehensible terms areas of success and shortcomings;</a:t>
            </a:r>
          </a:p>
          <a:p>
            <a:pPr fontAlgn="auto">
              <a:spcAft>
                <a:spcPts val="0"/>
              </a:spcAft>
              <a:buFontTx/>
              <a:buChar char="-"/>
              <a:defRPr/>
            </a:pPr>
            <a:r>
              <a:rPr lang="en-US" sz="2200" dirty="0" smtClean="0">
                <a:ea typeface="ＭＳ Ｐゴシック" charset="0"/>
                <a:cs typeface="ＭＳ Ｐゴシック" charset="0"/>
              </a:rPr>
              <a:t>Prepare the institution in practical (e.g. documentary) and cultural terms for future external audit processes.</a:t>
            </a:r>
            <a:br>
              <a:rPr lang="en-US" sz="2200" dirty="0" smtClean="0">
                <a:ea typeface="ＭＳ Ｐゴシック" charset="0"/>
                <a:cs typeface="ＭＳ Ｐゴシック" charset="0"/>
              </a:rPr>
            </a:br>
            <a:endParaRPr lang="en-US" sz="2200" dirty="0">
              <a:ea typeface="ＭＳ Ｐゴシック" charset="0"/>
              <a:cs typeface="ＭＳ Ｐゴシック" charset="0"/>
            </a:endParaRPr>
          </a:p>
        </p:txBody>
      </p:sp>
      <p:pic>
        <p:nvPicPr>
          <p:cNvPr id="40962" name="Picture 4"/>
          <p:cNvPicPr>
            <a:picLocks noChangeAspect="1" noChangeArrowheads="1"/>
          </p:cNvPicPr>
          <p:nvPr/>
        </p:nvPicPr>
        <p:blipFill>
          <a:blip r:embed="rId3" cstate="print"/>
          <a:srcRect/>
          <a:stretch>
            <a:fillRect/>
          </a:stretch>
        </p:blipFill>
        <p:spPr bwMode="auto">
          <a:xfrm>
            <a:off x="1562100" y="450850"/>
            <a:ext cx="5824538" cy="76835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descr="drambora_snapshot_cropped.png"/>
          <p:cNvPicPr>
            <a:picLocks noChangeAspect="1"/>
          </p:cNvPicPr>
          <p:nvPr/>
        </p:nvPicPr>
        <p:blipFill>
          <a:blip r:embed="rId3" cstate="print"/>
          <a:srcRect/>
          <a:stretch>
            <a:fillRect/>
          </a:stretch>
        </p:blipFill>
        <p:spPr bwMode="auto">
          <a:xfrm>
            <a:off x="419100" y="165100"/>
            <a:ext cx="8242300" cy="66262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ea typeface="ＭＳ Ｐゴシック"/>
                <a:cs typeface="ＭＳ Ｐゴシック"/>
              </a:rPr>
              <a:t>SERVICES</a:t>
            </a:r>
          </a:p>
        </p:txBody>
      </p:sp>
      <p:sp>
        <p:nvSpPr>
          <p:cNvPr id="20482" name="Content Placeholder 2"/>
          <p:cNvSpPr>
            <a:spLocks noGrp="1"/>
          </p:cNvSpPr>
          <p:nvPr>
            <p:ph idx="1"/>
          </p:nvPr>
        </p:nvSpPr>
        <p:spPr/>
        <p:txBody>
          <a:bodyPr rtlCol="0">
            <a:normAutofit/>
          </a:bodyPr>
          <a:lstStyle/>
          <a:p>
            <a:pPr fontAlgn="auto">
              <a:spcAft>
                <a:spcPts val="0"/>
              </a:spcAft>
              <a:buFont typeface="Arial" charset="0"/>
              <a:buNone/>
              <a:defRPr/>
            </a:pPr>
            <a:endParaRPr lang="en-US" dirty="0">
              <a:ea typeface="ＭＳ Ｐゴシック" charset="0"/>
              <a:cs typeface="ＭＳ Ｐゴシック" charset="0"/>
            </a:endParaRPr>
          </a:p>
          <a:p>
            <a:pPr marL="0" indent="0" fontAlgn="auto">
              <a:spcAft>
                <a:spcPts val="0"/>
              </a:spcAft>
              <a:buFont typeface="Arial" charset="0"/>
              <a:buNone/>
              <a:defRPr/>
            </a:pPr>
            <a:endParaRPr lang="en-US" dirty="0">
              <a:ea typeface="ＭＳ Ｐゴシック" charset="0"/>
              <a:cs typeface="ＭＳ Ｐゴシック" charset="0"/>
            </a:endParaRPr>
          </a:p>
        </p:txBody>
      </p:sp>
      <p:sp>
        <p:nvSpPr>
          <p:cNvPr id="45059" name="Content Placeholder 2"/>
          <p:cNvSpPr txBox="1">
            <a:spLocks/>
          </p:cNvSpPr>
          <p:nvPr/>
        </p:nvSpPr>
        <p:spPr bwMode="auto">
          <a:xfrm>
            <a:off x="457200" y="1409700"/>
            <a:ext cx="8509000" cy="49149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GB" sz="3200">
                <a:latin typeface="Calibri" pitchFamily="34" charset="0"/>
                <a:ea typeface="ＭＳ Ｐゴシック"/>
                <a:cs typeface="ＭＳ Ｐゴシック"/>
              </a:rPr>
              <a:t>Policy</a:t>
            </a:r>
          </a:p>
          <a:p>
            <a:pPr marL="342900" indent="-342900" eaLnBrk="0" hangingPunct="0">
              <a:spcBef>
                <a:spcPct val="20000"/>
              </a:spcBef>
              <a:buFont typeface="Arial" charset="0"/>
              <a:buChar char="•"/>
            </a:pPr>
            <a:r>
              <a:rPr lang="en-GB" sz="3200">
                <a:latin typeface="Calibri" pitchFamily="34" charset="0"/>
                <a:ea typeface="ＭＳ Ｐゴシック"/>
                <a:cs typeface="ＭＳ Ｐゴシック"/>
              </a:rPr>
              <a:t>Strategy</a:t>
            </a:r>
          </a:p>
          <a:p>
            <a:pPr marL="342900" indent="-342900" eaLnBrk="0" hangingPunct="0">
              <a:spcBef>
                <a:spcPct val="20000"/>
              </a:spcBef>
              <a:buFont typeface="Arial" charset="0"/>
              <a:buChar char="•"/>
            </a:pPr>
            <a:r>
              <a:rPr lang="en-GB" sz="3200">
                <a:latin typeface="Calibri" pitchFamily="34" charset="0"/>
                <a:ea typeface="ＭＳ Ｐゴシック"/>
                <a:cs typeface="ＭＳ Ｐゴシック"/>
              </a:rPr>
              <a:t>Training</a:t>
            </a:r>
          </a:p>
          <a:p>
            <a:pPr marL="342900" indent="-342900" eaLnBrk="0" hangingPunct="0">
              <a:spcBef>
                <a:spcPct val="20000"/>
              </a:spcBef>
              <a:buFont typeface="Arial" charset="0"/>
              <a:buChar char="•"/>
            </a:pPr>
            <a:r>
              <a:rPr lang="en-GB" sz="3200">
                <a:latin typeface="Calibri" pitchFamily="34" charset="0"/>
                <a:ea typeface="ＭＳ Ｐゴシック"/>
                <a:cs typeface="ＭＳ Ｐゴシック"/>
              </a:rPr>
              <a:t>Other services...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ea typeface="ＭＳ Ｐゴシック"/>
                <a:cs typeface="ＭＳ Ｐゴシック"/>
              </a:rPr>
              <a:t>Policy (i)</a:t>
            </a:r>
          </a:p>
        </p:txBody>
      </p:sp>
      <p:sp>
        <p:nvSpPr>
          <p:cNvPr id="6" name="Content Placeholder 2"/>
          <p:cNvSpPr>
            <a:spLocks noGrp="1"/>
          </p:cNvSpPr>
          <p:nvPr>
            <p:ph idx="1"/>
          </p:nvPr>
        </p:nvSpPr>
        <p:spPr>
          <a:xfrm>
            <a:off x="457200" y="1600200"/>
            <a:ext cx="8229600" cy="5257800"/>
          </a:xfrm>
        </p:spPr>
        <p:txBody>
          <a:bodyPr rtlCol="0">
            <a:normAutofit/>
          </a:bodyPr>
          <a:lstStyle/>
          <a:p>
            <a:pPr marL="0" indent="0" fontAlgn="auto">
              <a:spcAft>
                <a:spcPts val="0"/>
              </a:spcAft>
              <a:buFont typeface="Arial" charset="0"/>
              <a:buNone/>
              <a:defRPr/>
            </a:pPr>
            <a:r>
              <a:rPr lang="en-US" sz="2400" dirty="0">
                <a:ea typeface="ＭＳ Ｐゴシック" charset="0"/>
                <a:cs typeface="ＭＳ Ｐゴシック" charset="0"/>
              </a:rPr>
              <a:t>The DCC has a number of guidance resources related to research data </a:t>
            </a:r>
            <a:r>
              <a:rPr lang="en-US" sz="2400" dirty="0" smtClean="0">
                <a:ea typeface="ＭＳ Ｐゴシック" charset="0"/>
                <a:cs typeface="ＭＳ Ｐゴシック" charset="0"/>
              </a:rPr>
              <a:t>policy. We </a:t>
            </a:r>
            <a:r>
              <a:rPr lang="en-US" sz="2400" dirty="0">
                <a:ea typeface="ＭＳ Ｐゴシック" charset="0"/>
                <a:cs typeface="ＭＳ Ｐゴシック" charset="0"/>
              </a:rPr>
              <a:t>can </a:t>
            </a:r>
            <a:r>
              <a:rPr lang="en-US" sz="2400" dirty="0" smtClean="0">
                <a:ea typeface="ＭＳ Ｐゴシック" charset="0"/>
                <a:cs typeface="ＭＳ Ｐゴシック" charset="0"/>
              </a:rPr>
              <a:t>guide institutions on </a:t>
            </a:r>
            <a:r>
              <a:rPr lang="en-US" sz="2400" dirty="0">
                <a:ea typeface="ＭＳ Ｐゴシック" charset="0"/>
                <a:cs typeface="ＭＳ Ｐゴシック" charset="0"/>
              </a:rPr>
              <a:t>their requirements to manage/share data, and offer practical steps to help them develop data policies by</a:t>
            </a:r>
            <a:r>
              <a:rPr lang="en-US" sz="2400" dirty="0" smtClean="0">
                <a:ea typeface="ＭＳ Ｐゴシック" charset="0"/>
                <a:cs typeface="ＭＳ Ｐゴシック" charset="0"/>
              </a:rPr>
              <a:t>:</a:t>
            </a:r>
          </a:p>
          <a:p>
            <a:pPr marL="0" indent="0" fontAlgn="auto">
              <a:spcAft>
                <a:spcPts val="0"/>
              </a:spcAft>
              <a:buFont typeface="Arial" charset="0"/>
              <a:buNone/>
              <a:defRPr/>
            </a:pPr>
            <a:endParaRPr lang="en-US" sz="1000" dirty="0">
              <a:ea typeface="ＭＳ Ｐゴシック" charset="0"/>
              <a:cs typeface="ＭＳ Ｐゴシック" charset="0"/>
            </a:endParaRPr>
          </a:p>
          <a:p>
            <a:pPr fontAlgn="auto">
              <a:spcAft>
                <a:spcPts val="0"/>
              </a:spcAft>
              <a:buFontTx/>
              <a:buChar char="-"/>
              <a:defRPr/>
            </a:pPr>
            <a:r>
              <a:rPr lang="en-US" sz="2400" dirty="0">
                <a:ea typeface="ＭＳ Ｐゴシック" charset="0"/>
                <a:cs typeface="ＭＳ Ｐゴシック" charset="0"/>
              </a:rPr>
              <a:t>P</a:t>
            </a:r>
            <a:r>
              <a:rPr lang="en-US" sz="2400" dirty="0" smtClean="0">
                <a:ea typeface="ＭＳ Ｐゴシック" charset="0"/>
                <a:cs typeface="ＭＳ Ｐゴシック" charset="0"/>
              </a:rPr>
              <a:t>roviding </a:t>
            </a:r>
            <a:r>
              <a:rPr lang="en-US" sz="2400" dirty="0">
                <a:ea typeface="ＭＳ Ｐゴシック" charset="0"/>
                <a:cs typeface="ＭＳ Ｐゴシック" charset="0"/>
              </a:rPr>
              <a:t>templates and examples to demonstrate what aspects could be incorporated into a data </a:t>
            </a:r>
            <a:r>
              <a:rPr lang="en-US" sz="2400" dirty="0" smtClean="0">
                <a:ea typeface="ＭＳ Ｐゴシック" charset="0"/>
                <a:cs typeface="ＭＳ Ｐゴシック" charset="0"/>
              </a:rPr>
              <a:t>policy;</a:t>
            </a:r>
          </a:p>
          <a:p>
            <a:pPr fontAlgn="auto">
              <a:spcAft>
                <a:spcPts val="0"/>
              </a:spcAft>
              <a:buFontTx/>
              <a:buChar char="-"/>
              <a:defRPr/>
            </a:pPr>
            <a:r>
              <a:rPr lang="en-US" sz="2400" dirty="0" smtClean="0">
                <a:ea typeface="ＭＳ Ｐゴシック" charset="0"/>
                <a:cs typeface="ＭＳ Ｐゴシック" charset="0"/>
              </a:rPr>
              <a:t>Coordinating </a:t>
            </a:r>
            <a:r>
              <a:rPr lang="en-US" sz="2400" dirty="0">
                <a:ea typeface="ＭＳ Ｐゴシック" charset="0"/>
                <a:cs typeface="ＭＳ Ｐゴシック" charset="0"/>
              </a:rPr>
              <a:t>/ contributing to meetings of relevant stakeholders to ensure all activities and perspectives are </a:t>
            </a:r>
            <a:r>
              <a:rPr lang="en-US" sz="2400" dirty="0" smtClean="0">
                <a:ea typeface="ＭＳ Ｐゴシック" charset="0"/>
                <a:cs typeface="ＭＳ Ｐゴシック" charset="0"/>
              </a:rPr>
              <a:t>addressed;</a:t>
            </a:r>
          </a:p>
          <a:p>
            <a:pPr fontAlgn="auto">
              <a:spcAft>
                <a:spcPts val="0"/>
              </a:spcAft>
              <a:buFontTx/>
              <a:buChar char="-"/>
              <a:defRPr/>
            </a:pPr>
            <a:r>
              <a:rPr lang="en-US" sz="2400" dirty="0" smtClean="0">
                <a:ea typeface="ＭＳ Ｐゴシック" charset="0"/>
                <a:cs typeface="ＭＳ Ｐゴシック" charset="0"/>
              </a:rPr>
              <a:t>Reviewing </a:t>
            </a:r>
            <a:r>
              <a:rPr lang="en-US" sz="2400" dirty="0">
                <a:ea typeface="ＭＳ Ｐゴシック" charset="0"/>
                <a:cs typeface="ＭＳ Ｐゴシック" charset="0"/>
              </a:rPr>
              <a:t>and feeding back on draft </a:t>
            </a:r>
            <a:r>
              <a:rPr lang="en-US" sz="2400" dirty="0" smtClean="0">
                <a:ea typeface="ＭＳ Ｐゴシック" charset="0"/>
                <a:cs typeface="ＭＳ Ｐゴシック" charset="0"/>
              </a:rPr>
              <a:t>policies;</a:t>
            </a:r>
          </a:p>
          <a:p>
            <a:pPr fontAlgn="auto">
              <a:spcAft>
                <a:spcPts val="0"/>
              </a:spcAft>
              <a:buFontTx/>
              <a:buChar char="-"/>
              <a:defRPr/>
            </a:pPr>
            <a:r>
              <a:rPr lang="en-US" sz="2400" dirty="0" smtClean="0">
                <a:ea typeface="ＭＳ Ｐゴシック" charset="0"/>
                <a:cs typeface="ＭＳ Ｐゴシック" charset="0"/>
              </a:rPr>
              <a:t>Assisting </a:t>
            </a:r>
            <a:r>
              <a:rPr lang="en-US" sz="2400" dirty="0">
                <a:ea typeface="ＭＳ Ｐゴシック" charset="0"/>
                <a:cs typeface="ＭＳ Ｐゴシック" charset="0"/>
              </a:rPr>
              <a:t>with communications to launch and </a:t>
            </a:r>
            <a:r>
              <a:rPr lang="en-US" sz="2400" dirty="0" smtClean="0">
                <a:ea typeface="ＭＳ Ｐゴシック" charset="0"/>
                <a:cs typeface="ＭＳ Ｐゴシック" charset="0"/>
              </a:rPr>
              <a:t>implement the policy.</a:t>
            </a:r>
            <a:endParaRPr lang="en-US" sz="2400" dirty="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GB" smtClean="0"/>
              <a:t>As promised earlier…</a:t>
            </a:r>
            <a:endParaRPr lang="en-US" smtClean="0"/>
          </a:p>
        </p:txBody>
      </p:sp>
      <p:pic>
        <p:nvPicPr>
          <p:cNvPr id="15362" name="Picture 2"/>
          <p:cNvPicPr>
            <a:picLocks noChangeAspect="1" noChangeArrowheads="1"/>
          </p:cNvPicPr>
          <p:nvPr/>
        </p:nvPicPr>
        <p:blipFill>
          <a:blip r:embed="rId3" cstate="print"/>
          <a:srcRect/>
          <a:stretch>
            <a:fillRect/>
          </a:stretch>
        </p:blipFill>
        <p:spPr bwMode="auto">
          <a:xfrm>
            <a:off x="785813" y="1285875"/>
            <a:ext cx="7461250" cy="53641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smtClean="0">
                <a:ea typeface="ＭＳ Ｐゴシック"/>
                <a:cs typeface="ＭＳ Ｐゴシック"/>
              </a:rPr>
              <a:t>Policy (ii)</a:t>
            </a:r>
          </a:p>
        </p:txBody>
      </p:sp>
      <p:sp>
        <p:nvSpPr>
          <p:cNvPr id="33795" name="Content Placeholder 2"/>
          <p:cNvSpPr>
            <a:spLocks noGrp="1"/>
          </p:cNvSpPr>
          <p:nvPr>
            <p:ph idx="1"/>
          </p:nvPr>
        </p:nvSpPr>
        <p:spPr>
          <a:xfrm>
            <a:off x="457200" y="1600200"/>
            <a:ext cx="8229600" cy="5257800"/>
          </a:xfrm>
        </p:spPr>
        <p:txBody>
          <a:bodyPr rtlCol="0">
            <a:normAutofit lnSpcReduction="10000"/>
          </a:bodyPr>
          <a:lstStyle/>
          <a:p>
            <a:pPr marL="0" indent="0" fontAlgn="auto">
              <a:spcAft>
                <a:spcPts val="0"/>
              </a:spcAft>
              <a:buFont typeface="Arial" charset="0"/>
              <a:buNone/>
              <a:defRPr/>
            </a:pPr>
            <a:r>
              <a:rPr lang="en-US" sz="2400" dirty="0">
                <a:ea typeface="ＭＳ Ｐゴシック" charset="0"/>
                <a:cs typeface="ＭＳ Ｐゴシック" charset="0"/>
              </a:rPr>
              <a:t>Primary benefits of developing a data policy:</a:t>
            </a:r>
          </a:p>
          <a:p>
            <a:pPr marL="0" indent="0" fontAlgn="auto">
              <a:spcAft>
                <a:spcPts val="0"/>
              </a:spcAft>
              <a:buFont typeface="Arial" charset="0"/>
              <a:buNone/>
              <a:defRPr/>
            </a:pPr>
            <a:endParaRPr lang="en-US" sz="1000" dirty="0">
              <a:ea typeface="ＭＳ Ｐゴシック" charset="0"/>
              <a:cs typeface="ＭＳ Ｐゴシック" charset="0"/>
            </a:endParaRPr>
          </a:p>
          <a:p>
            <a:pPr fontAlgn="auto">
              <a:spcAft>
                <a:spcPts val="0"/>
              </a:spcAft>
              <a:buFontTx/>
              <a:buChar char="-"/>
              <a:defRPr/>
            </a:pPr>
            <a:r>
              <a:rPr lang="en-US" sz="2400" dirty="0">
                <a:ea typeface="ＭＳ Ｐゴシック" charset="0"/>
                <a:cs typeface="ＭＳ Ｐゴシック" charset="0"/>
              </a:rPr>
              <a:t>C</a:t>
            </a:r>
            <a:r>
              <a:rPr lang="en-US" sz="2400" dirty="0" smtClean="0">
                <a:ea typeface="ＭＳ Ｐゴシック" charset="0"/>
                <a:cs typeface="ＭＳ Ｐゴシック" charset="0"/>
              </a:rPr>
              <a:t>ompliance </a:t>
            </a:r>
            <a:r>
              <a:rPr lang="en-US" sz="2400" dirty="0">
                <a:ea typeface="ＭＳ Ｐゴシック" charset="0"/>
                <a:cs typeface="ＭＳ Ｐゴシック" charset="0"/>
              </a:rPr>
              <a:t>with funder </a:t>
            </a:r>
            <a:r>
              <a:rPr lang="en-US" sz="2400" dirty="0" smtClean="0">
                <a:ea typeface="ＭＳ Ｐゴシック" charset="0"/>
                <a:cs typeface="ＭＳ Ｐゴシック" charset="0"/>
              </a:rPr>
              <a:t>guidelines, e.g. the </a:t>
            </a:r>
            <a:r>
              <a:rPr lang="en-US" sz="2400" dirty="0">
                <a:ea typeface="ＭＳ Ｐゴシック" charset="0"/>
                <a:cs typeface="ＭＳ Ｐゴシック" charset="0"/>
              </a:rPr>
              <a:t>EPSRC expectation that HEIs have a RDM roadmap in place by May </a:t>
            </a:r>
            <a:r>
              <a:rPr lang="en-US" sz="2400" dirty="0" smtClean="0">
                <a:ea typeface="ＭＳ Ｐゴシック" charset="0"/>
                <a:cs typeface="ＭＳ Ｐゴシック" charset="0"/>
              </a:rPr>
              <a:t>2012, </a:t>
            </a:r>
            <a:r>
              <a:rPr lang="en-US" sz="2400" dirty="0">
                <a:ea typeface="ＭＳ Ｐゴシック" charset="0"/>
                <a:cs typeface="ＭＳ Ｐゴシック" charset="0"/>
              </a:rPr>
              <a:t>and be fully compliant by May </a:t>
            </a:r>
            <a:r>
              <a:rPr lang="en-US" sz="2400" dirty="0" smtClean="0">
                <a:ea typeface="ＭＳ Ｐゴシック" charset="0"/>
                <a:cs typeface="ＭＳ Ｐゴシック" charset="0"/>
              </a:rPr>
              <a:t>2015;</a:t>
            </a:r>
            <a:endParaRPr lang="en-US" sz="2400" dirty="0">
              <a:ea typeface="ＭＳ Ｐゴシック" charset="0"/>
              <a:cs typeface="ＭＳ Ｐゴシック" charset="0"/>
            </a:endParaRPr>
          </a:p>
          <a:p>
            <a:pPr fontAlgn="auto">
              <a:spcAft>
                <a:spcPts val="0"/>
              </a:spcAft>
              <a:buFontTx/>
              <a:buChar char="-"/>
              <a:defRPr/>
            </a:pPr>
            <a:r>
              <a:rPr lang="en-US" sz="2400" dirty="0" smtClean="0">
                <a:ea typeface="ＭＳ Ｐゴシック" charset="0"/>
                <a:cs typeface="ＭＳ Ｐゴシック" charset="0"/>
              </a:rPr>
              <a:t>Assuring </a:t>
            </a:r>
            <a:r>
              <a:rPr lang="en-US" sz="2400" dirty="0">
                <a:ea typeface="ＭＳ Ｐゴシック" charset="0"/>
                <a:cs typeface="ＭＳ Ｐゴシック" charset="0"/>
              </a:rPr>
              <a:t>the good conduct of research in line with Research Integrity guidelines (see </a:t>
            </a:r>
            <a:r>
              <a:rPr lang="en-US" sz="2400" dirty="0" smtClean="0">
                <a:ea typeface="ＭＳ Ｐゴシック" charset="0"/>
                <a:cs typeface="ＭＳ Ｐゴシック" charset="0"/>
              </a:rPr>
              <a:t>Research Councils UK / UK Research Integrity Office </a:t>
            </a:r>
            <a:r>
              <a:rPr lang="en-US" sz="2400" dirty="0">
                <a:ea typeface="ＭＳ Ｐゴシック" charset="0"/>
                <a:cs typeface="ＭＳ Ｐゴシック" charset="0"/>
              </a:rPr>
              <a:t>docs);</a:t>
            </a:r>
          </a:p>
          <a:p>
            <a:pPr fontAlgn="auto">
              <a:spcAft>
                <a:spcPts val="0"/>
              </a:spcAft>
              <a:buFontTx/>
              <a:buChar char="-"/>
              <a:defRPr/>
            </a:pPr>
            <a:r>
              <a:rPr lang="en-US" sz="2400" dirty="0" smtClean="0">
                <a:ea typeface="ＭＳ Ｐゴシック" charset="0"/>
                <a:cs typeface="ＭＳ Ｐゴシック" charset="0"/>
              </a:rPr>
              <a:t>Clarity </a:t>
            </a:r>
            <a:r>
              <a:rPr lang="en-US" sz="2400" dirty="0">
                <a:ea typeface="ＭＳ Ｐゴシック" charset="0"/>
                <a:cs typeface="ＭＳ Ｐゴシック" charset="0"/>
              </a:rPr>
              <a:t>for researchers and demonstrable institutional commitment for RDM;</a:t>
            </a:r>
          </a:p>
          <a:p>
            <a:pPr fontAlgn="auto">
              <a:spcAft>
                <a:spcPts val="0"/>
              </a:spcAft>
              <a:buFontTx/>
              <a:buChar char="-"/>
              <a:defRPr/>
            </a:pPr>
            <a:r>
              <a:rPr lang="en-US" sz="2400" dirty="0" smtClean="0">
                <a:ea typeface="ＭＳ Ｐゴシック" charset="0"/>
                <a:cs typeface="ＭＳ Ｐゴシック" charset="0"/>
              </a:rPr>
              <a:t>The </a:t>
            </a:r>
            <a:r>
              <a:rPr lang="en-US" sz="2400" dirty="0">
                <a:ea typeface="ＭＳ Ｐゴシック" charset="0"/>
                <a:cs typeface="ＭＳ Ｐゴシック" charset="0"/>
              </a:rPr>
              <a:t>prestige of joining a small </a:t>
            </a:r>
            <a:r>
              <a:rPr lang="en-US" sz="2400" dirty="0" smtClean="0">
                <a:ea typeface="ＭＳ Ｐゴシック" charset="0"/>
                <a:cs typeface="ＭＳ Ｐゴシック" charset="0"/>
              </a:rPr>
              <a:t>but growing group </a:t>
            </a:r>
            <a:r>
              <a:rPr lang="en-US" sz="2400" dirty="0">
                <a:ea typeface="ＭＳ Ｐゴシック" charset="0"/>
                <a:cs typeface="ＭＳ Ｐゴシック" charset="0"/>
              </a:rPr>
              <a:t>of leading institutions with a data policy: </a:t>
            </a:r>
            <a:r>
              <a:rPr lang="en-US" sz="2400" dirty="0">
                <a:ea typeface="ＭＳ Ｐゴシック" charset="0"/>
                <a:cs typeface="ＭＳ Ｐゴシック" charset="0"/>
                <a:hlinkClick r:id="rId3"/>
              </a:rPr>
              <a:t>http://www.dcc.ac.uk/resources/policy-and-legal/institutional-data-policies</a:t>
            </a:r>
            <a:endParaRPr lang="en-US" sz="2400" dirty="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ea typeface="ＭＳ Ｐゴシック"/>
                <a:cs typeface="ＭＳ Ｐゴシック"/>
              </a:rPr>
              <a:t>Policy (iii)</a:t>
            </a:r>
          </a:p>
        </p:txBody>
      </p:sp>
      <p:sp>
        <p:nvSpPr>
          <p:cNvPr id="6" name="Content Placeholder 2"/>
          <p:cNvSpPr>
            <a:spLocks noGrp="1"/>
          </p:cNvSpPr>
          <p:nvPr>
            <p:ph idx="1"/>
          </p:nvPr>
        </p:nvSpPr>
        <p:spPr>
          <a:xfrm>
            <a:off x="457200" y="1600200"/>
            <a:ext cx="8229600" cy="5257800"/>
          </a:xfrm>
        </p:spPr>
        <p:txBody>
          <a:bodyPr rtlCol="0">
            <a:normAutofit/>
          </a:bodyPr>
          <a:lstStyle/>
          <a:p>
            <a:pPr marL="0" indent="0" fontAlgn="auto">
              <a:spcAft>
                <a:spcPts val="0"/>
              </a:spcAft>
              <a:buFont typeface="Arial" charset="0"/>
              <a:buNone/>
              <a:defRPr/>
            </a:pPr>
            <a:r>
              <a:rPr lang="en-US" sz="2400" b="1" dirty="0" smtClean="0">
                <a:ea typeface="ＭＳ Ｐゴシック" charset="0"/>
                <a:cs typeface="ＭＳ Ｐゴシック" charset="0"/>
              </a:rPr>
              <a:t>What can the DCC do for you?</a:t>
            </a:r>
            <a:endParaRPr lang="en-US" sz="2400" dirty="0" smtClean="0">
              <a:ea typeface="ＭＳ Ｐゴシック" charset="0"/>
              <a:cs typeface="ＭＳ Ｐゴシック" charset="0"/>
            </a:endParaRPr>
          </a:p>
          <a:p>
            <a:pPr marL="0" indent="0" fontAlgn="auto">
              <a:spcAft>
                <a:spcPts val="0"/>
              </a:spcAft>
              <a:buFont typeface="Arial" charset="0"/>
              <a:buNone/>
              <a:defRPr/>
            </a:pPr>
            <a:endParaRPr lang="en-US" sz="1000" dirty="0">
              <a:ea typeface="ＭＳ Ｐゴシック" charset="0"/>
              <a:cs typeface="ＭＳ Ｐゴシック" charset="0"/>
            </a:endParaRPr>
          </a:p>
          <a:p>
            <a:pPr fontAlgn="auto">
              <a:spcAft>
                <a:spcPts val="0"/>
              </a:spcAft>
              <a:buFontTx/>
              <a:buChar char="-"/>
              <a:defRPr/>
            </a:pPr>
            <a:r>
              <a:rPr lang="en-US" sz="2400" smtClean="0">
                <a:ea typeface="ＭＳ Ｐゴシック" charset="0"/>
                <a:cs typeface="ＭＳ Ｐゴシック" charset="0"/>
              </a:rPr>
              <a:t>support policy </a:t>
            </a:r>
            <a:r>
              <a:rPr lang="en-US" sz="2400" dirty="0" smtClean="0">
                <a:ea typeface="ＭＳ Ｐゴシック" charset="0"/>
                <a:cs typeface="ＭＳ Ｐゴシック" charset="0"/>
              </a:rPr>
              <a:t>development;</a:t>
            </a:r>
          </a:p>
          <a:p>
            <a:pPr fontAlgn="auto">
              <a:spcAft>
                <a:spcPts val="0"/>
              </a:spcAft>
              <a:buFontTx/>
              <a:buChar char="-"/>
              <a:defRPr/>
            </a:pPr>
            <a:r>
              <a:rPr lang="en-US" sz="2400" dirty="0" smtClean="0">
                <a:ea typeface="ＭＳ Ｐゴシック" charset="0"/>
                <a:cs typeface="ＭＳ Ｐゴシック" charset="0"/>
              </a:rPr>
              <a:t>run </a:t>
            </a:r>
            <a:r>
              <a:rPr lang="en-US" sz="2400" dirty="0">
                <a:ea typeface="ＭＳ Ｐゴシック" charset="0"/>
                <a:cs typeface="ＭＳ Ｐゴシック" charset="0"/>
              </a:rPr>
              <a:t>workshops to support the take-up and embedding of the new </a:t>
            </a:r>
            <a:r>
              <a:rPr lang="en-US" sz="2400" dirty="0" smtClean="0">
                <a:ea typeface="ＭＳ Ｐゴシック" charset="0"/>
                <a:cs typeface="ＭＳ Ｐゴシック" charset="0"/>
              </a:rPr>
              <a:t>policy;</a:t>
            </a:r>
          </a:p>
          <a:p>
            <a:pPr fontAlgn="auto">
              <a:spcAft>
                <a:spcPts val="0"/>
              </a:spcAft>
              <a:buFontTx/>
              <a:buChar char="-"/>
              <a:defRPr/>
            </a:pPr>
            <a:r>
              <a:rPr lang="en-US" sz="2400" dirty="0" smtClean="0">
                <a:ea typeface="ＭＳ Ｐゴシック" charset="0"/>
                <a:cs typeface="ＭＳ Ｐゴシック" charset="0"/>
              </a:rPr>
              <a:t>promote </a:t>
            </a:r>
            <a:r>
              <a:rPr lang="en-US" sz="2400" dirty="0">
                <a:ea typeface="ＭＳ Ｐゴシック" charset="0"/>
                <a:cs typeface="ＭＳ Ｐゴシック" charset="0"/>
              </a:rPr>
              <a:t>the institution's policy with the RDM community and research </a:t>
            </a:r>
            <a:r>
              <a:rPr lang="en-US" sz="2400" dirty="0" smtClean="0">
                <a:ea typeface="ＭＳ Ｐゴシック" charset="0"/>
                <a:cs typeface="ＭＳ Ｐゴシック" charset="0"/>
              </a:rPr>
              <a:t>funders.</a:t>
            </a:r>
            <a:endParaRPr lang="en-US" sz="2400" dirty="0">
              <a:ea typeface="ＭＳ Ｐゴシック" charset="0"/>
              <a:cs typeface="ＭＳ Ｐゴシック" charset="0"/>
            </a:endParaRPr>
          </a:p>
          <a:p>
            <a:pPr fontAlgn="auto">
              <a:spcAft>
                <a:spcPts val="0"/>
              </a:spcAft>
              <a:buFont typeface="Arial" pitchFamily="34" charset="0"/>
              <a:buChar char="•"/>
              <a:defRPr/>
            </a:pPr>
            <a:endParaRPr lang="en-US" sz="2400" dirty="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ea typeface="ＭＳ Ｐゴシック"/>
                <a:cs typeface="ＭＳ Ｐゴシック"/>
              </a:rPr>
              <a:t>Strategy (i)</a:t>
            </a:r>
          </a:p>
        </p:txBody>
      </p:sp>
      <p:sp>
        <p:nvSpPr>
          <p:cNvPr id="6" name="Content Placeholder 2"/>
          <p:cNvSpPr>
            <a:spLocks noGrp="1"/>
          </p:cNvSpPr>
          <p:nvPr>
            <p:ph idx="1"/>
          </p:nvPr>
        </p:nvSpPr>
        <p:spPr>
          <a:xfrm>
            <a:off x="457200" y="1600200"/>
            <a:ext cx="8229600" cy="5257800"/>
          </a:xfrm>
        </p:spPr>
        <p:txBody>
          <a:bodyPr rtlCol="0">
            <a:normAutofit/>
          </a:bodyPr>
          <a:lstStyle/>
          <a:p>
            <a:pPr marL="0" indent="0" fontAlgn="auto">
              <a:spcAft>
                <a:spcPts val="0"/>
              </a:spcAft>
              <a:buFont typeface="Arial" pitchFamily="34" charset="0"/>
              <a:buNone/>
              <a:defRPr/>
            </a:pPr>
            <a:r>
              <a:rPr lang="en-US" sz="2400" b="1" dirty="0" smtClean="0">
                <a:ea typeface="ＭＳ Ｐゴシック" charset="0"/>
                <a:cs typeface="ＭＳ Ｐゴシック" charset="0"/>
              </a:rPr>
              <a:t>What can the DCC do for you?</a:t>
            </a:r>
            <a:endParaRPr lang="en-US" sz="2400" dirty="0" smtClean="0">
              <a:ea typeface="ＭＳ Ｐゴシック" charset="0"/>
              <a:cs typeface="ＭＳ Ｐゴシック" charset="0"/>
            </a:endParaRPr>
          </a:p>
          <a:p>
            <a:pPr marL="0" indent="0" fontAlgn="auto">
              <a:spcAft>
                <a:spcPts val="0"/>
              </a:spcAft>
              <a:buFont typeface="Arial" charset="0"/>
              <a:buNone/>
              <a:defRPr/>
            </a:pPr>
            <a:r>
              <a:rPr lang="en-US" sz="2400" dirty="0" smtClean="0">
                <a:ea typeface="ＭＳ Ｐゴシック" charset="0"/>
                <a:cs typeface="ＭＳ Ｐゴシック" charset="0"/>
              </a:rPr>
              <a:t>We offer a </a:t>
            </a:r>
            <a:r>
              <a:rPr lang="en-US" sz="2400" dirty="0">
                <a:ea typeface="ＭＳ Ｐゴシック" charset="0"/>
                <a:cs typeface="ＭＳ Ｐゴシック" charset="0"/>
              </a:rPr>
              <a:t>half-day workshop in which key stakeholders from an institution (e.g. librarians, senior IT staff, research administration, repository staff, </a:t>
            </a:r>
            <a:r>
              <a:rPr lang="en-US" sz="2400" dirty="0" smtClean="0">
                <a:ea typeface="ＭＳ Ｐゴシック" charset="0"/>
                <a:cs typeface="ＭＳ Ｐゴシック" charset="0"/>
              </a:rPr>
              <a:t>researchers, </a:t>
            </a:r>
            <a:r>
              <a:rPr lang="en-US" sz="2400" dirty="0" err="1">
                <a:ea typeface="ＭＳ Ｐゴシック" charset="0"/>
                <a:cs typeface="ＭＳ Ｐゴシック" charset="0"/>
              </a:rPr>
              <a:t>etc</a:t>
            </a:r>
            <a:r>
              <a:rPr lang="en-US" sz="2400" dirty="0">
                <a:ea typeface="ＭＳ Ｐゴシック" charset="0"/>
                <a:cs typeface="ＭＳ Ｐゴシック" charset="0"/>
              </a:rPr>
              <a:t>) convene to discuss and develop an institutional strategy for RDM. </a:t>
            </a:r>
            <a:endParaRPr lang="en-US" sz="2400" dirty="0" smtClean="0">
              <a:ea typeface="ＭＳ Ｐゴシック" charset="0"/>
              <a:cs typeface="ＭＳ Ｐゴシック" charset="0"/>
            </a:endParaRPr>
          </a:p>
          <a:p>
            <a:pPr marL="0" indent="0" fontAlgn="auto">
              <a:spcAft>
                <a:spcPts val="0"/>
              </a:spcAft>
              <a:buFont typeface="Arial" charset="0"/>
              <a:buNone/>
              <a:defRPr/>
            </a:pPr>
            <a:endParaRPr lang="en-US" sz="1000" dirty="0">
              <a:ea typeface="ＭＳ Ｐゴシック" charset="0"/>
              <a:cs typeface="ＭＳ Ｐゴシック" charset="0"/>
            </a:endParaRPr>
          </a:p>
          <a:p>
            <a:pPr marL="0" indent="0" fontAlgn="auto">
              <a:spcAft>
                <a:spcPts val="0"/>
              </a:spcAft>
              <a:buFont typeface="Arial" charset="0"/>
              <a:buNone/>
              <a:defRPr/>
            </a:pPr>
            <a:r>
              <a:rPr lang="en-US" sz="2400" dirty="0">
                <a:ea typeface="ＭＳ Ｐゴシック" charset="0"/>
                <a:cs typeface="ＭＳ Ｐゴシック" charset="0"/>
              </a:rPr>
              <a:t>Benefits:</a:t>
            </a:r>
          </a:p>
          <a:p>
            <a:pPr marL="0" indent="0" fontAlgn="auto">
              <a:spcAft>
                <a:spcPts val="0"/>
              </a:spcAft>
              <a:buFont typeface="Arial" charset="0"/>
              <a:buNone/>
              <a:defRPr/>
            </a:pPr>
            <a:endParaRPr lang="en-US" sz="1000" dirty="0">
              <a:ea typeface="ＭＳ Ｐゴシック" charset="0"/>
              <a:cs typeface="ＭＳ Ｐゴシック" charset="0"/>
            </a:endParaRPr>
          </a:p>
          <a:p>
            <a:pPr fontAlgn="auto">
              <a:spcAft>
                <a:spcPts val="0"/>
              </a:spcAft>
              <a:buFontTx/>
              <a:buChar char="-"/>
              <a:defRPr/>
            </a:pPr>
            <a:r>
              <a:rPr lang="en-US" sz="2400" dirty="0" smtClean="0">
                <a:ea typeface="ＭＳ Ｐゴシック" charset="0"/>
                <a:cs typeface="ＭＳ Ｐゴシック" charset="0"/>
              </a:rPr>
              <a:t>Coherence </a:t>
            </a:r>
            <a:r>
              <a:rPr lang="en-US" sz="2400" dirty="0">
                <a:ea typeface="ＭＳ Ｐゴシック" charset="0"/>
                <a:cs typeface="ＭＳ Ｐゴシック" charset="0"/>
              </a:rPr>
              <a:t>across service providers and agreed direction for RDM services;</a:t>
            </a:r>
          </a:p>
          <a:p>
            <a:pPr fontAlgn="auto">
              <a:spcAft>
                <a:spcPts val="0"/>
              </a:spcAft>
              <a:buFontTx/>
              <a:buChar char="-"/>
              <a:defRPr/>
            </a:pPr>
            <a:r>
              <a:rPr lang="en-US" sz="2400" dirty="0" smtClean="0">
                <a:ea typeface="ＭＳ Ｐゴシック" charset="0"/>
                <a:cs typeface="ＭＳ Ｐゴシック" charset="0"/>
              </a:rPr>
              <a:t>Ability </a:t>
            </a:r>
            <a:r>
              <a:rPr lang="en-US" sz="2400" dirty="0">
                <a:ea typeface="ＭＳ Ｐゴシック" charset="0"/>
                <a:cs typeface="ＭＳ Ｐゴシック" charset="0"/>
              </a:rPr>
              <a:t>to reference strategy / commitment to RDM (the University of </a:t>
            </a:r>
            <a:r>
              <a:rPr lang="en-US" sz="2400" dirty="0" smtClean="0">
                <a:ea typeface="ＭＳ Ｐゴシック" charset="0"/>
                <a:cs typeface="ＭＳ Ｐゴシック" charset="0"/>
              </a:rPr>
              <a:t>Oxford’s progress </a:t>
            </a:r>
            <a:r>
              <a:rPr lang="en-US" sz="2400" dirty="0">
                <a:ea typeface="ＭＳ Ｐゴシック" charset="0"/>
                <a:cs typeface="ＭＳ Ｐゴシック" charset="0"/>
              </a:rPr>
              <a:t>may be a useful example of this - </a:t>
            </a:r>
            <a:r>
              <a:rPr lang="en-US" sz="2400" dirty="0">
                <a:ea typeface="ＭＳ Ｐゴシック" charset="0"/>
                <a:cs typeface="ＭＳ Ｐゴシック" charset="0"/>
                <a:hlinkClick r:id="rId3"/>
              </a:rPr>
              <a:t>http://www.admin.ox.ac.uk/rdm</a:t>
            </a:r>
            <a:r>
              <a:rPr lang="en-US" sz="2400" dirty="0">
                <a:ea typeface="ＭＳ Ｐゴシック" charset="0"/>
                <a:cs typeface="ＭＳ Ｐゴシック" charset="0"/>
              </a:rPr>
              <a:t>);</a:t>
            </a:r>
          </a:p>
          <a:p>
            <a:pPr fontAlgn="auto">
              <a:spcAft>
                <a:spcPts val="0"/>
              </a:spcAft>
              <a:buFontTx/>
              <a:buChar char="-"/>
              <a:defRPr/>
            </a:pPr>
            <a:r>
              <a:rPr lang="en-US" sz="2400" dirty="0" smtClean="0">
                <a:ea typeface="ＭＳ Ｐゴシック" charset="0"/>
                <a:cs typeface="ＭＳ Ｐゴシック" charset="0"/>
              </a:rPr>
              <a:t>A </a:t>
            </a:r>
            <a:r>
              <a:rPr lang="en-US" sz="2400" dirty="0">
                <a:ea typeface="ＭＳ Ｐゴシック" charset="0"/>
                <a:cs typeface="ＭＳ Ｐゴシック" charset="0"/>
              </a:rPr>
              <a:t>move towards more efficient management of data.</a:t>
            </a:r>
          </a:p>
          <a:p>
            <a:pPr marL="0" indent="0" fontAlgn="auto">
              <a:spcAft>
                <a:spcPts val="0"/>
              </a:spcAft>
              <a:buFont typeface="Arial" charset="0"/>
              <a:buNone/>
              <a:defRPr/>
            </a:pPr>
            <a:endParaRPr lang="en-US" sz="2400" dirty="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ea typeface="ＭＳ Ｐゴシック"/>
                <a:cs typeface="ＭＳ Ｐゴシック"/>
              </a:rPr>
              <a:t>Strategy (ii)</a:t>
            </a:r>
          </a:p>
        </p:txBody>
      </p:sp>
      <p:sp>
        <p:nvSpPr>
          <p:cNvPr id="55298" name="Content Placeholder 2"/>
          <p:cNvSpPr>
            <a:spLocks noGrp="1"/>
          </p:cNvSpPr>
          <p:nvPr>
            <p:ph idx="1"/>
          </p:nvPr>
        </p:nvSpPr>
        <p:spPr>
          <a:xfrm>
            <a:off x="457200" y="1600200"/>
            <a:ext cx="8229600" cy="5257800"/>
          </a:xfrm>
        </p:spPr>
        <p:txBody>
          <a:bodyPr/>
          <a:lstStyle/>
          <a:p>
            <a:pPr marL="0" indent="0">
              <a:buFont typeface="Arial" charset="0"/>
              <a:buNone/>
            </a:pPr>
            <a:r>
              <a:rPr lang="en-US" sz="2400" smtClean="0">
                <a:ea typeface="ＭＳ Ｐゴシック"/>
                <a:cs typeface="ＭＳ Ｐゴシック"/>
              </a:rPr>
              <a:t>Through practical breakout sessions, senior DCC staff will lead and mediate discussion to help the institution determine its priorities and define practical next steps. </a:t>
            </a:r>
          </a:p>
          <a:p>
            <a:pPr marL="0" indent="0">
              <a:buFont typeface="Arial" charset="0"/>
              <a:buNone/>
            </a:pPr>
            <a:endParaRPr lang="en-US" sz="1000" smtClean="0">
              <a:ea typeface="ＭＳ Ｐゴシック"/>
              <a:cs typeface="ＭＳ Ｐゴシック"/>
            </a:endParaRPr>
          </a:p>
          <a:p>
            <a:pPr marL="0" indent="0">
              <a:buFont typeface="Arial" charset="0"/>
              <a:buNone/>
            </a:pPr>
            <a:r>
              <a:rPr lang="en-US" sz="2400" smtClean="0">
                <a:ea typeface="ＭＳ Ｐゴシック"/>
                <a:cs typeface="ＭＳ Ｐゴシック"/>
              </a:rPr>
              <a:t>These could include the development of infrastructure (e.g. data repositories), new services (e.g. DMP support), policy development, improved guidance or data management training provision. </a:t>
            </a:r>
          </a:p>
          <a:p>
            <a:pPr marL="0" indent="0">
              <a:buFont typeface="Arial" charset="0"/>
              <a:buNone/>
            </a:pPr>
            <a:endParaRPr lang="en-US" sz="1000" smtClean="0">
              <a:ea typeface="ＭＳ Ｐゴシック"/>
              <a:cs typeface="ＭＳ Ｐゴシック"/>
            </a:endParaRPr>
          </a:p>
          <a:p>
            <a:pPr marL="0" indent="0">
              <a:buFont typeface="Arial" charset="0"/>
              <a:buNone/>
            </a:pPr>
            <a:r>
              <a:rPr lang="en-US" sz="2400" smtClean="0">
                <a:ea typeface="ＭＳ Ｐゴシック"/>
                <a:cs typeface="ＭＳ Ｐゴシック"/>
              </a:rPr>
              <a:t>Suggested actions will depend on gaps/areas for improvement as perceived by the institution.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mtClean="0">
                <a:ea typeface="ＭＳ Ｐゴシック"/>
                <a:cs typeface="ＭＳ Ｐゴシック"/>
              </a:rPr>
              <a:t>Training (i)</a:t>
            </a:r>
          </a:p>
        </p:txBody>
      </p:sp>
      <p:sp>
        <p:nvSpPr>
          <p:cNvPr id="57346" name="Content Placeholder 2"/>
          <p:cNvSpPr>
            <a:spLocks noGrp="1"/>
          </p:cNvSpPr>
          <p:nvPr>
            <p:ph idx="1"/>
          </p:nvPr>
        </p:nvSpPr>
        <p:spPr>
          <a:xfrm>
            <a:off x="457200" y="1600200"/>
            <a:ext cx="8229600" cy="5257800"/>
          </a:xfrm>
        </p:spPr>
        <p:txBody>
          <a:bodyPr/>
          <a:lstStyle/>
          <a:p>
            <a:pPr marL="0" indent="0">
              <a:buFont typeface="Arial" charset="0"/>
              <a:buNone/>
            </a:pPr>
            <a:r>
              <a:rPr lang="en-US" sz="2400" smtClean="0">
                <a:ea typeface="ＭＳ Ｐゴシック"/>
                <a:cs typeface="ＭＳ Ｐゴシック"/>
              </a:rPr>
              <a:t>We offer a variety of training courses, from the DC101 introduction to data management, to Tools of the Trade courses which give practical overviews and hands-on exercises using DCC tools, and Train-the-Trainer which equips information professionals to teach RDM courses. </a:t>
            </a:r>
          </a:p>
          <a:p>
            <a:pPr marL="0" indent="0">
              <a:buFont typeface="Arial" charset="0"/>
              <a:buNone/>
            </a:pPr>
            <a:endParaRPr lang="en-US" sz="1000" smtClean="0">
              <a:ea typeface="ＭＳ Ｐゴシック"/>
              <a:cs typeface="ＭＳ Ｐゴシック"/>
            </a:endParaRPr>
          </a:p>
          <a:p>
            <a:pPr marL="0" indent="0">
              <a:buFont typeface="Arial" charset="0"/>
              <a:buNone/>
            </a:pPr>
            <a:r>
              <a:rPr lang="en-US" sz="2400" smtClean="0">
                <a:ea typeface="ＭＳ Ｐゴシック"/>
                <a:cs typeface="ＭＳ Ｐゴシック"/>
              </a:rPr>
              <a:t>We also organise regional data management roadshow events which can incorporate a training element.</a:t>
            </a:r>
          </a:p>
          <a:p>
            <a:pPr marL="0" indent="0">
              <a:buFont typeface="Arial" charset="0"/>
              <a:buNone/>
            </a:pPr>
            <a:endParaRPr lang="en-US" sz="1000" smtClean="0">
              <a:ea typeface="ＭＳ Ｐゴシック"/>
              <a:cs typeface="ＭＳ Ｐゴシック"/>
            </a:endParaRPr>
          </a:p>
          <a:p>
            <a:pPr marL="0" indent="0">
              <a:buFont typeface="Arial" charset="0"/>
              <a:buNone/>
            </a:pPr>
            <a:r>
              <a:rPr lang="en-US" sz="2400" smtClean="0">
                <a:ea typeface="ＭＳ Ｐゴシック"/>
                <a:cs typeface="ＭＳ Ｐゴシック"/>
              </a:rPr>
              <a:t>Generic training materials are available online, and hardcopy packs can be produced.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mtClean="0">
                <a:ea typeface="ＭＳ Ｐゴシック"/>
                <a:cs typeface="ＭＳ Ｐゴシック"/>
              </a:rPr>
              <a:t>Training (ii)</a:t>
            </a:r>
          </a:p>
        </p:txBody>
      </p:sp>
      <p:sp>
        <p:nvSpPr>
          <p:cNvPr id="6" name="Content Placeholder 2"/>
          <p:cNvSpPr>
            <a:spLocks noGrp="1"/>
          </p:cNvSpPr>
          <p:nvPr>
            <p:ph idx="1"/>
          </p:nvPr>
        </p:nvSpPr>
        <p:spPr>
          <a:xfrm>
            <a:off x="457200" y="1600200"/>
            <a:ext cx="8229600" cy="5257800"/>
          </a:xfrm>
        </p:spPr>
        <p:txBody>
          <a:bodyPr rtlCol="0">
            <a:normAutofit/>
          </a:bodyPr>
          <a:lstStyle/>
          <a:p>
            <a:pPr marL="0" indent="0" fontAlgn="auto">
              <a:spcAft>
                <a:spcPts val="0"/>
              </a:spcAft>
              <a:buFont typeface="Arial" charset="0"/>
              <a:buNone/>
              <a:defRPr/>
            </a:pPr>
            <a:r>
              <a:rPr lang="en-US" sz="2400" b="1" dirty="0" smtClean="0">
                <a:ea typeface="ＭＳ Ｐゴシック" charset="0"/>
                <a:cs typeface="ＭＳ Ｐゴシック" charset="0"/>
              </a:rPr>
              <a:t>What can the DCC do for you?</a:t>
            </a:r>
          </a:p>
          <a:p>
            <a:pPr marL="0" indent="0" fontAlgn="auto">
              <a:spcAft>
                <a:spcPts val="0"/>
              </a:spcAft>
              <a:buFont typeface="Arial" charset="0"/>
              <a:buNone/>
              <a:defRPr/>
            </a:pPr>
            <a:endParaRPr lang="en-US" sz="1000" dirty="0" smtClean="0">
              <a:ea typeface="ＭＳ Ｐゴシック" charset="0"/>
              <a:cs typeface="ＭＳ Ｐゴシック" charset="0"/>
            </a:endParaRPr>
          </a:p>
          <a:p>
            <a:pPr fontAlgn="auto">
              <a:spcAft>
                <a:spcPts val="0"/>
              </a:spcAft>
              <a:buFontTx/>
              <a:buChar char="-"/>
              <a:defRPr/>
            </a:pPr>
            <a:r>
              <a:rPr lang="en-US" sz="2400" dirty="0">
                <a:ea typeface="ＭＳ Ｐゴシック" charset="0"/>
                <a:cs typeface="ＭＳ Ｐゴシック" charset="0"/>
              </a:rPr>
              <a:t>R</a:t>
            </a:r>
            <a:r>
              <a:rPr lang="en-US" sz="2400" dirty="0" smtClean="0">
                <a:ea typeface="ＭＳ Ｐゴシック" charset="0"/>
                <a:cs typeface="ＭＳ Ｐゴシック" charset="0"/>
              </a:rPr>
              <a:t>un courses, tailoring the content to institutional needs;</a:t>
            </a:r>
          </a:p>
          <a:p>
            <a:pPr fontAlgn="auto">
              <a:spcAft>
                <a:spcPts val="0"/>
              </a:spcAft>
              <a:buFontTx/>
              <a:buChar char="-"/>
              <a:defRPr/>
            </a:pPr>
            <a:r>
              <a:rPr lang="en-US" sz="2400" dirty="0" smtClean="0">
                <a:ea typeface="ＭＳ Ｐゴシック" charset="0"/>
                <a:cs typeface="ＭＳ Ｐゴシック" charset="0"/>
              </a:rPr>
              <a:t>Assist </a:t>
            </a:r>
            <a:r>
              <a:rPr lang="en-US" sz="2400" dirty="0">
                <a:ea typeface="ＭＳ Ｐゴシック" charset="0"/>
                <a:cs typeface="ＭＳ Ｐゴシック" charset="0"/>
              </a:rPr>
              <a:t>in the development of online learning materials (screencasts, audio-synced slides</a:t>
            </a:r>
            <a:r>
              <a:rPr lang="en-US" sz="2400" dirty="0" smtClean="0">
                <a:ea typeface="ＭＳ Ｐゴシック" charset="0"/>
                <a:cs typeface="ＭＳ Ｐゴシック" charset="0"/>
              </a:rPr>
              <a:t>);</a:t>
            </a:r>
          </a:p>
          <a:p>
            <a:pPr fontAlgn="auto">
              <a:spcAft>
                <a:spcPts val="0"/>
              </a:spcAft>
              <a:buFontTx/>
              <a:buChar char="-"/>
              <a:defRPr/>
            </a:pPr>
            <a:r>
              <a:rPr lang="en-US" sz="2400" dirty="0" smtClean="0">
                <a:ea typeface="ＭＳ Ｐゴシック" charset="0"/>
                <a:cs typeface="ＭＳ Ｐゴシック" charset="0"/>
              </a:rPr>
              <a:t>Develop </a:t>
            </a:r>
            <a:r>
              <a:rPr lang="en-US" sz="2400" dirty="0">
                <a:ea typeface="ＭＳ Ｐゴシック" charset="0"/>
                <a:cs typeface="ＭＳ Ｐゴシック" charset="0"/>
              </a:rPr>
              <a:t>resources such as guidance documents, case studies and </a:t>
            </a:r>
            <a:r>
              <a:rPr lang="en-US" sz="2400" dirty="0" smtClean="0">
                <a:ea typeface="ＭＳ Ｐゴシック" charset="0"/>
                <a:cs typeface="ＭＳ Ｐゴシック" charset="0"/>
              </a:rPr>
              <a:t>manuals.</a:t>
            </a:r>
          </a:p>
          <a:p>
            <a:pPr fontAlgn="auto">
              <a:spcAft>
                <a:spcPts val="0"/>
              </a:spcAft>
              <a:buFontTx/>
              <a:buChar char="-"/>
              <a:defRPr/>
            </a:pPr>
            <a:endParaRPr lang="en-US" sz="1000" dirty="0">
              <a:ea typeface="ＭＳ Ｐゴシック" charset="0"/>
              <a:cs typeface="ＭＳ Ｐゴシック" charset="0"/>
            </a:endParaRPr>
          </a:p>
          <a:p>
            <a:pPr marL="0" indent="0" fontAlgn="auto">
              <a:spcAft>
                <a:spcPts val="0"/>
              </a:spcAft>
              <a:buFont typeface="Arial" charset="0"/>
              <a:buNone/>
              <a:defRPr/>
            </a:pPr>
            <a:r>
              <a:rPr lang="en-US" sz="2400" dirty="0">
                <a:ea typeface="ＭＳ Ｐゴシック" charset="0"/>
                <a:cs typeface="ＭＳ Ｐゴシック" charset="0"/>
              </a:rPr>
              <a:t>Key benefits of training provision are</a:t>
            </a:r>
            <a:r>
              <a:rPr lang="en-US" sz="2400" dirty="0" smtClean="0">
                <a:ea typeface="ＭＳ Ｐゴシック" charset="0"/>
                <a:cs typeface="ＭＳ Ｐゴシック" charset="0"/>
              </a:rPr>
              <a:t>:</a:t>
            </a:r>
          </a:p>
          <a:p>
            <a:pPr marL="0" indent="0" fontAlgn="auto">
              <a:spcAft>
                <a:spcPts val="0"/>
              </a:spcAft>
              <a:buFont typeface="Arial" charset="0"/>
              <a:buNone/>
              <a:defRPr/>
            </a:pPr>
            <a:endParaRPr lang="en-US" sz="1000" dirty="0">
              <a:ea typeface="ＭＳ Ｐゴシック" charset="0"/>
              <a:cs typeface="ＭＳ Ｐゴシック" charset="0"/>
            </a:endParaRPr>
          </a:p>
          <a:p>
            <a:pPr fontAlgn="auto">
              <a:spcAft>
                <a:spcPts val="0"/>
              </a:spcAft>
              <a:buFontTx/>
              <a:buChar char="-"/>
              <a:defRPr/>
            </a:pPr>
            <a:r>
              <a:rPr lang="en-US" sz="2400" dirty="0" smtClean="0">
                <a:ea typeface="ＭＳ Ｐゴシック" charset="0"/>
                <a:cs typeface="ＭＳ Ｐゴシック" charset="0"/>
              </a:rPr>
              <a:t>Improved data </a:t>
            </a:r>
            <a:r>
              <a:rPr lang="en-US" sz="2400" dirty="0">
                <a:ea typeface="ＭＳ Ｐゴシック" charset="0"/>
                <a:cs typeface="ＭＳ Ｐゴシック" charset="0"/>
              </a:rPr>
              <a:t>management </a:t>
            </a:r>
            <a:r>
              <a:rPr lang="en-US" sz="2400" dirty="0" smtClean="0">
                <a:ea typeface="ＭＳ Ｐゴシック" charset="0"/>
                <a:cs typeface="ＭＳ Ｐゴシック" charset="0"/>
              </a:rPr>
              <a:t>capacity;</a:t>
            </a:r>
            <a:endParaRPr lang="en-US" sz="2400" dirty="0">
              <a:ea typeface="ＭＳ Ｐゴシック" charset="0"/>
              <a:cs typeface="ＭＳ Ｐゴシック" charset="0"/>
            </a:endParaRPr>
          </a:p>
          <a:p>
            <a:pPr fontAlgn="auto">
              <a:spcAft>
                <a:spcPts val="0"/>
              </a:spcAft>
              <a:buFontTx/>
              <a:buChar char="-"/>
              <a:defRPr/>
            </a:pPr>
            <a:r>
              <a:rPr lang="en-US" sz="2400" dirty="0" smtClean="0">
                <a:ea typeface="ＭＳ Ｐゴシック" charset="0"/>
                <a:cs typeface="ＭＳ Ｐゴシック" charset="0"/>
              </a:rPr>
              <a:t>The opportunity </a:t>
            </a:r>
            <a:r>
              <a:rPr lang="en-US" sz="2400" dirty="0">
                <a:ea typeface="ＭＳ Ｐゴシック" charset="0"/>
                <a:cs typeface="ＭＳ Ｐゴシック" charset="0"/>
              </a:rPr>
              <a:t>to profile and raise awareness of institutional support </a:t>
            </a:r>
            <a:r>
              <a:rPr lang="en-US" sz="2400" dirty="0" smtClean="0">
                <a:ea typeface="ＭＳ Ｐゴシック" charset="0"/>
                <a:cs typeface="ＭＳ Ｐゴシック" charset="0"/>
              </a:rPr>
              <a:t>services.</a:t>
            </a:r>
            <a:endParaRPr lang="en-US" sz="2400" dirty="0">
              <a:ea typeface="ＭＳ Ｐゴシック" charset="0"/>
              <a:cs typeface="ＭＳ Ｐゴシック" charset="0"/>
            </a:endParaRPr>
          </a:p>
          <a:p>
            <a:pPr fontAlgn="auto">
              <a:spcAft>
                <a:spcPts val="0"/>
              </a:spcAft>
              <a:buFontTx/>
              <a:buChar char="-"/>
              <a:defRPr/>
            </a:pPr>
            <a:endParaRPr lang="en-US" sz="2400" dirty="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109538"/>
            <a:ext cx="8229600" cy="1143000"/>
          </a:xfrm>
        </p:spPr>
        <p:txBody>
          <a:bodyPr/>
          <a:lstStyle/>
          <a:p>
            <a:r>
              <a:rPr lang="en-US" smtClean="0">
                <a:ea typeface="ＭＳ Ｐゴシック"/>
                <a:cs typeface="ＭＳ Ｐゴシック"/>
              </a:rPr>
              <a:t>Other services...</a:t>
            </a:r>
          </a:p>
        </p:txBody>
      </p:sp>
      <p:graphicFrame>
        <p:nvGraphicFramePr>
          <p:cNvPr id="4" name="Content Placeholder 3"/>
          <p:cNvGraphicFramePr>
            <a:graphicFrameLocks noGrp="1"/>
          </p:cNvGraphicFramePr>
          <p:nvPr>
            <p:ph idx="1"/>
          </p:nvPr>
        </p:nvGraphicFramePr>
        <p:xfrm>
          <a:off x="711200" y="1244600"/>
          <a:ext cx="7721600" cy="5503862"/>
        </p:xfrm>
        <a:graphic>
          <a:graphicData uri="http://schemas.openxmlformats.org/drawingml/2006/table">
            <a:tbl>
              <a:tblPr bandRow="1">
                <a:tableStyleId>{5C22544A-7EE6-4342-B048-85BDC9FD1C3A}</a:tableStyleId>
              </a:tblPr>
              <a:tblGrid>
                <a:gridCol w="2452874"/>
                <a:gridCol w="5268726"/>
              </a:tblGrid>
              <a:tr h="5181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smtClean="0">
                          <a:ln>
                            <a:noFill/>
                          </a:ln>
                          <a:solidFill>
                            <a:srgbClr val="080808"/>
                          </a:solidFill>
                          <a:effectLst/>
                          <a:uLnTx/>
                          <a:uFillTx/>
                          <a:latin typeface="Arial" pitchFamily="34" charset="0"/>
                          <a:ea typeface="Times New Roman"/>
                          <a:cs typeface="Arial" pitchFamily="34" charset="0"/>
                        </a:rPr>
                        <a:t>CARDIO</a:t>
                      </a:r>
                      <a:endParaRPr kumimoji="0" lang="en-GB" sz="2000" b="0" i="0" u="none" strike="noStrike" kern="1200" cap="none" spc="0" normalizeH="0" baseline="0" noProof="0" dirty="0" smtClean="0">
                        <a:ln>
                          <a:noFill/>
                        </a:ln>
                        <a:solidFill>
                          <a:srgbClr val="080808"/>
                        </a:solidFill>
                        <a:effectLst/>
                        <a:uLnTx/>
                        <a:uFillTx/>
                        <a:latin typeface="Arial" pitchFamily="34" charset="0"/>
                        <a:ea typeface="Times New Roman"/>
                        <a:cs typeface="Arial" pitchFamily="34" charset="0"/>
                      </a:endParaRPr>
                    </a:p>
                  </a:txBody>
                  <a:tcPr marT="45716" marB="45716">
                    <a:solidFill>
                      <a:srgbClr val="FFFFFF"/>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smtClean="0">
                          <a:ln>
                            <a:noFill/>
                          </a:ln>
                          <a:solidFill>
                            <a:srgbClr val="080808"/>
                          </a:solidFill>
                          <a:effectLst/>
                          <a:uLnTx/>
                          <a:uFillTx/>
                          <a:latin typeface="+mn-lt"/>
                          <a:ea typeface="Times New Roman"/>
                          <a:cs typeface="+mn-cs"/>
                        </a:rPr>
                        <a:t>Used at research group or department level to assess activity and data management infrastructure and contribute to an institution-wide view</a:t>
                      </a:r>
                      <a:endParaRPr lang="en-GB" sz="1400" dirty="0">
                        <a:solidFill>
                          <a:srgbClr val="080808"/>
                        </a:solidFill>
                        <a:latin typeface="+mn-lt"/>
                      </a:endParaRPr>
                    </a:p>
                  </a:txBody>
                  <a:tcPr marT="45716" marB="45716">
                    <a:solidFill>
                      <a:srgbClr val="FFFFFF"/>
                    </a:solidFill>
                  </a:tcPr>
                </a:tc>
              </a:tr>
              <a:tr h="731525">
                <a:tc>
                  <a:txBody>
                    <a:bodyPr/>
                    <a:lstStyle/>
                    <a:p>
                      <a:r>
                        <a:rPr lang="en-GB" sz="2000" dirty="0" smtClean="0">
                          <a:solidFill>
                            <a:srgbClr val="080808"/>
                          </a:solidFill>
                        </a:rPr>
                        <a:t>Data Asset Framework</a:t>
                      </a:r>
                      <a:endParaRPr lang="en-GB" sz="2000" dirty="0">
                        <a:solidFill>
                          <a:srgbClr val="080808"/>
                        </a:solidFill>
                      </a:endParaRPr>
                    </a:p>
                  </a:txBody>
                  <a:tcPr marT="45716" marB="45716"/>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smtClean="0">
                          <a:ln>
                            <a:noFill/>
                          </a:ln>
                          <a:solidFill>
                            <a:srgbClr val="080808"/>
                          </a:solidFill>
                          <a:effectLst/>
                          <a:uLnTx/>
                          <a:uFillTx/>
                          <a:latin typeface="Arial" pitchFamily="34" charset="0"/>
                          <a:ea typeface="Times New Roman"/>
                          <a:cs typeface="Arial" pitchFamily="34" charset="0"/>
                        </a:rPr>
                        <a:t>DAF is a structured mechanism used to identify what data exists and understand how research data are being managed and shared</a:t>
                      </a:r>
                      <a:endParaRPr lang="en-GB" sz="1400" dirty="0">
                        <a:solidFill>
                          <a:srgbClr val="080808"/>
                        </a:solidFill>
                        <a:latin typeface="Arial" pitchFamily="34" charset="0"/>
                        <a:cs typeface="Arial" pitchFamily="34" charset="0"/>
                      </a:endParaRPr>
                    </a:p>
                  </a:txBody>
                  <a:tcPr marT="45716" marB="45716"/>
                </a:tc>
              </a:tr>
              <a:tr h="731525">
                <a:tc>
                  <a:txBody>
                    <a:bodyPr/>
                    <a:lstStyle/>
                    <a:p>
                      <a:r>
                        <a:rPr lang="en-GB" sz="2000" dirty="0" smtClean="0">
                          <a:solidFill>
                            <a:srgbClr val="080808"/>
                          </a:solidFill>
                        </a:rPr>
                        <a:t>Customised DMP</a:t>
                      </a:r>
                      <a:endParaRPr lang="en-GB" sz="2000" dirty="0">
                        <a:solidFill>
                          <a:srgbClr val="080808"/>
                        </a:solidFill>
                      </a:endParaRPr>
                    </a:p>
                  </a:txBody>
                  <a:tcPr marT="45716" marB="45716">
                    <a:solidFill>
                      <a:srgbClr val="FFFFFF"/>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smtClean="0">
                          <a:ln>
                            <a:noFill/>
                          </a:ln>
                          <a:solidFill>
                            <a:srgbClr val="080808"/>
                          </a:solidFill>
                          <a:effectLst/>
                          <a:uLnTx/>
                          <a:uFillTx/>
                          <a:latin typeface="Arial" pitchFamily="34" charset="0"/>
                          <a:ea typeface="Times New Roman"/>
                          <a:cs typeface="Arial" pitchFamily="34" charset="0"/>
                        </a:rPr>
                        <a:t>We can work with you to develop an institution-specific instance of DMP Online for developing data management plans that fit funder requirements before and after an award of grant</a:t>
                      </a:r>
                      <a:endParaRPr lang="en-GB" sz="1400" dirty="0">
                        <a:solidFill>
                          <a:srgbClr val="080808"/>
                        </a:solidFill>
                        <a:latin typeface="Arial" pitchFamily="34" charset="0"/>
                        <a:cs typeface="Arial" pitchFamily="34" charset="0"/>
                      </a:endParaRPr>
                    </a:p>
                  </a:txBody>
                  <a:tcPr marT="45716" marB="45716">
                    <a:solidFill>
                      <a:srgbClr val="FFFFFF"/>
                    </a:solidFill>
                  </a:tcPr>
                </a:tc>
              </a:tr>
              <a:tr h="428921">
                <a:tc>
                  <a:txBody>
                    <a:bodyPr/>
                    <a:lstStyle/>
                    <a:p>
                      <a:r>
                        <a:rPr lang="en-GB" sz="2000" dirty="0" smtClean="0">
                          <a:solidFill>
                            <a:srgbClr val="080808"/>
                          </a:solidFill>
                        </a:rPr>
                        <a:t>Policy development</a:t>
                      </a:r>
                      <a:endParaRPr lang="en-GB" sz="2000" dirty="0">
                        <a:solidFill>
                          <a:srgbClr val="080808"/>
                        </a:solidFill>
                      </a:endParaRPr>
                    </a:p>
                  </a:txBody>
                  <a:tcPr marT="45716" marB="45716"/>
                </a:tc>
                <a:tc>
                  <a:txBody>
                    <a:bodyPr/>
                    <a:lstStyle/>
                    <a:p>
                      <a:r>
                        <a:rPr lang="en-GB" sz="1400" dirty="0" smtClean="0">
                          <a:solidFill>
                            <a:srgbClr val="080808"/>
                          </a:solidFill>
                          <a:latin typeface="+mn-lt"/>
                        </a:rPr>
                        <a:t>We can assist in the development of institutional policy</a:t>
                      </a:r>
                      <a:endParaRPr lang="en-GB" sz="1400" dirty="0">
                        <a:solidFill>
                          <a:srgbClr val="080808"/>
                        </a:solidFill>
                        <a:latin typeface="+mn-lt"/>
                      </a:endParaRPr>
                    </a:p>
                  </a:txBody>
                  <a:tcPr marT="45716" marB="45716"/>
                </a:tc>
              </a:tr>
              <a:tr h="518160">
                <a:tc>
                  <a:txBody>
                    <a:bodyPr/>
                    <a:lstStyle/>
                    <a:p>
                      <a:r>
                        <a:rPr lang="en-GB" sz="2000" dirty="0" smtClean="0">
                          <a:solidFill>
                            <a:srgbClr val="080808"/>
                          </a:solidFill>
                        </a:rPr>
                        <a:t>Workflow assessment</a:t>
                      </a:r>
                      <a:endParaRPr lang="en-GB" sz="2000" dirty="0">
                        <a:solidFill>
                          <a:srgbClr val="080808"/>
                        </a:solidFill>
                      </a:endParaRPr>
                    </a:p>
                  </a:txBody>
                  <a:tcPr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80808"/>
                          </a:solidFill>
                          <a:effectLst/>
                          <a:latin typeface="Arial" pitchFamily="34" charset="0"/>
                          <a:ea typeface="Times New Roman"/>
                          <a:cs typeface="Arial" pitchFamily="34" charset="0"/>
                        </a:rPr>
                        <a:t>Using tested methodologies we can analyse current research data workflows</a:t>
                      </a:r>
                      <a:endParaRPr lang="en-GB" sz="1800" dirty="0">
                        <a:solidFill>
                          <a:srgbClr val="080808"/>
                        </a:solidFill>
                        <a:latin typeface="+mn-lt"/>
                      </a:endParaRPr>
                    </a:p>
                  </a:txBody>
                  <a:tcPr marT="45716" marB="45716"/>
                </a:tc>
              </a:tr>
              <a:tr h="518160">
                <a:tc>
                  <a:txBody>
                    <a:bodyPr/>
                    <a:lstStyle/>
                    <a:p>
                      <a:r>
                        <a:rPr lang="en-GB" sz="2000" dirty="0" smtClean="0">
                          <a:solidFill>
                            <a:srgbClr val="080808"/>
                          </a:solidFill>
                        </a:rPr>
                        <a:t>Training</a:t>
                      </a:r>
                      <a:endParaRPr lang="en-GB" sz="2000" dirty="0">
                        <a:solidFill>
                          <a:srgbClr val="080808"/>
                        </a:solidFill>
                      </a:endParaRPr>
                    </a:p>
                  </a:txBody>
                  <a:tcPr marT="45716" marB="45716"/>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smtClean="0">
                          <a:ln>
                            <a:noFill/>
                          </a:ln>
                          <a:solidFill>
                            <a:srgbClr val="080808"/>
                          </a:solidFill>
                          <a:effectLst/>
                          <a:uLnTx/>
                          <a:uFillTx/>
                          <a:latin typeface="+mn-lt"/>
                          <a:ea typeface="Times New Roman"/>
                          <a:cs typeface="+mn-cs"/>
                        </a:rPr>
                        <a:t>We can train people in the use of many of the above tools and in generic skills such as data quality assessment</a:t>
                      </a:r>
                      <a:endParaRPr lang="en-GB" sz="1400" dirty="0">
                        <a:solidFill>
                          <a:srgbClr val="080808"/>
                        </a:solidFill>
                        <a:latin typeface="+mn-lt"/>
                      </a:endParaRPr>
                    </a:p>
                  </a:txBody>
                  <a:tcPr marT="45716" marB="45716"/>
                </a:tc>
              </a:tr>
              <a:tr h="518160">
                <a:tc>
                  <a:txBody>
                    <a:bodyPr/>
                    <a:lstStyle/>
                    <a:p>
                      <a:r>
                        <a:rPr lang="en-GB" sz="2000" dirty="0" smtClean="0">
                          <a:solidFill>
                            <a:srgbClr val="080808"/>
                          </a:solidFill>
                        </a:rPr>
                        <a:t>Costing</a:t>
                      </a:r>
                      <a:endParaRPr lang="en-GB" sz="2000" dirty="0">
                        <a:solidFill>
                          <a:srgbClr val="080808"/>
                        </a:solidFill>
                      </a:endParaRPr>
                    </a:p>
                  </a:txBody>
                  <a:tcPr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80808"/>
                          </a:solidFill>
                          <a:effectLst/>
                          <a:latin typeface="+mn-lt"/>
                          <a:ea typeface="Times New Roman"/>
                        </a:rPr>
                        <a:t>We can assist with the development of costing and pricing for data management services</a:t>
                      </a:r>
                      <a:endParaRPr lang="en-GB" sz="1400" dirty="0">
                        <a:solidFill>
                          <a:srgbClr val="080808"/>
                        </a:solidFill>
                        <a:latin typeface="+mn-lt"/>
                      </a:endParaRPr>
                    </a:p>
                  </a:txBody>
                  <a:tcPr marT="45716" marB="45716"/>
                </a:tc>
              </a:tr>
              <a:tr h="731525">
                <a:tc>
                  <a:txBody>
                    <a:bodyPr/>
                    <a:lstStyle/>
                    <a:p>
                      <a:r>
                        <a:rPr lang="en-GB" sz="2000" dirty="0" smtClean="0">
                          <a:solidFill>
                            <a:srgbClr val="080808"/>
                          </a:solidFill>
                        </a:rPr>
                        <a:t>Risk management</a:t>
                      </a:r>
                    </a:p>
                  </a:txBody>
                  <a:tcPr marT="45716" marB="45716"/>
                </a:tc>
                <a:tc>
                  <a:txBody>
                    <a:bodyPr/>
                    <a:lstStyle/>
                    <a:p>
                      <a:r>
                        <a:rPr kumimoji="0" lang="en-US" sz="1400" b="0" i="0" u="none" strike="noStrike" kern="1200" cap="none" spc="0" normalizeH="0" baseline="0" noProof="0" dirty="0" smtClean="0">
                          <a:ln>
                            <a:noFill/>
                          </a:ln>
                          <a:solidFill>
                            <a:srgbClr val="080808"/>
                          </a:solidFill>
                          <a:effectLst/>
                          <a:uLnTx/>
                          <a:uFillTx/>
                          <a:latin typeface="+mn-lt"/>
                          <a:ea typeface="Times New Roman"/>
                          <a:cs typeface="+mn-cs"/>
                        </a:rPr>
                        <a:t>Working with you to identify risks in current or planned research data management practice, we will make recommendations on mitigation and the elimination of those risks</a:t>
                      </a:r>
                      <a:endParaRPr lang="en-GB" sz="1400" dirty="0">
                        <a:solidFill>
                          <a:srgbClr val="080808"/>
                        </a:solidFill>
                        <a:latin typeface="+mn-lt"/>
                      </a:endParaRPr>
                    </a:p>
                  </a:txBody>
                  <a:tcPr marT="45716" marB="45716"/>
                </a:tc>
              </a:tr>
              <a:tr h="807726">
                <a:tc>
                  <a:txBody>
                    <a:bodyPr/>
                    <a:lstStyle/>
                    <a:p>
                      <a:r>
                        <a:rPr lang="en-GB" sz="2000" dirty="0" smtClean="0">
                          <a:solidFill>
                            <a:srgbClr val="080808"/>
                          </a:solidFill>
                        </a:rPr>
                        <a:t>Institutional data catalogues</a:t>
                      </a:r>
                      <a:endParaRPr lang="en-GB" sz="2000" dirty="0">
                        <a:solidFill>
                          <a:srgbClr val="080808"/>
                        </a:solidFill>
                      </a:endParaRPr>
                    </a:p>
                  </a:txBody>
                  <a:tcPr marT="45716" marB="45716"/>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smtClean="0">
                          <a:ln>
                            <a:noFill/>
                          </a:ln>
                          <a:solidFill>
                            <a:srgbClr val="080808"/>
                          </a:solidFill>
                          <a:effectLst/>
                          <a:uLnTx/>
                          <a:uFillTx/>
                          <a:latin typeface="Arial" pitchFamily="34" charset="0"/>
                          <a:ea typeface="Times New Roman"/>
                          <a:cs typeface="Arial" pitchFamily="34" charset="0"/>
                        </a:rPr>
                        <a:t>We can recommend options for exposing metadata about your research data via CRIS systems, repositories, or a mix of these</a:t>
                      </a:r>
                      <a:endParaRPr kumimoji="0" lang="en-GB" sz="1400" b="0" i="0" u="none" strike="noStrike" kern="1200" cap="none" spc="0" normalizeH="0" baseline="0" noProof="0" dirty="0" smtClean="0">
                        <a:ln>
                          <a:noFill/>
                        </a:ln>
                        <a:solidFill>
                          <a:srgbClr val="080808"/>
                        </a:solidFill>
                        <a:effectLst/>
                        <a:uLnTx/>
                        <a:uFillTx/>
                        <a:latin typeface="Arial" pitchFamily="34" charset="0"/>
                        <a:ea typeface="Times New Roman"/>
                        <a:cs typeface="Arial" pitchFamily="34" charset="0"/>
                      </a:endParaRPr>
                    </a:p>
                    <a:p>
                      <a:endParaRPr lang="en-GB" sz="1400" dirty="0">
                        <a:solidFill>
                          <a:srgbClr val="080808"/>
                        </a:solidFill>
                        <a:latin typeface="Arial" pitchFamily="34" charset="0"/>
                        <a:cs typeface="Arial" pitchFamily="34" charset="0"/>
                      </a:endParaRPr>
                    </a:p>
                  </a:txBody>
                  <a:tcPr marT="45716" marB="45716"/>
                </a:tc>
              </a:tr>
            </a:tbl>
          </a:graphicData>
        </a:graphic>
      </p:graphicFrame>
      <p:sp>
        <p:nvSpPr>
          <p:cNvPr id="2" name="Oval 1"/>
          <p:cNvSpPr/>
          <p:nvPr/>
        </p:nvSpPr>
        <p:spPr>
          <a:xfrm>
            <a:off x="317500" y="5854700"/>
            <a:ext cx="2794000" cy="914400"/>
          </a:xfrm>
          <a:prstGeom prst="ellipse">
            <a:avLst/>
          </a:prstGeom>
          <a:noFill/>
          <a:ln>
            <a:solidFill>
              <a:srgbClr val="FF0000">
                <a:alpha val="73000"/>
              </a:srgbClr>
            </a:solidFill>
          </a:ln>
          <a:effectLst>
            <a:glow rad="25400">
              <a:srgbClr val="FF0000">
                <a:alpha val="48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393700" y="4635500"/>
            <a:ext cx="1689100" cy="584200"/>
          </a:xfrm>
          <a:prstGeom prst="ellipse">
            <a:avLst/>
          </a:prstGeom>
          <a:noFill/>
          <a:ln>
            <a:solidFill>
              <a:srgbClr val="FF0000">
                <a:alpha val="73000"/>
              </a:srgbClr>
            </a:solidFill>
          </a:ln>
          <a:effectLst>
            <a:glow rad="25400">
              <a:srgbClr val="FF0000">
                <a:alpha val="48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635000" y="3492500"/>
            <a:ext cx="2552700" cy="800100"/>
          </a:xfrm>
          <a:prstGeom prst="ellipse">
            <a:avLst/>
          </a:prstGeom>
          <a:noFill/>
          <a:ln>
            <a:solidFill>
              <a:srgbClr val="FF0000">
                <a:alpha val="73000"/>
              </a:srgbClr>
            </a:solidFill>
          </a:ln>
          <a:effectLst>
            <a:glow rad="25400">
              <a:srgbClr val="FF0000">
                <a:alpha val="48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ea typeface="ＭＳ Ｐゴシック"/>
                <a:cs typeface="ＭＳ Ｐゴシック"/>
              </a:rPr>
              <a:t>Mapping services</a:t>
            </a:r>
          </a:p>
        </p:txBody>
      </p:sp>
      <p:sp>
        <p:nvSpPr>
          <p:cNvPr id="20482" name="Content Placeholder 2"/>
          <p:cNvSpPr>
            <a:spLocks noGrp="1"/>
          </p:cNvSpPr>
          <p:nvPr>
            <p:ph idx="1"/>
          </p:nvPr>
        </p:nvSpPr>
        <p:spPr/>
        <p:txBody>
          <a:bodyPr rtlCol="0">
            <a:normAutofit/>
          </a:bodyPr>
          <a:lstStyle/>
          <a:p>
            <a:pPr fontAlgn="auto">
              <a:spcAft>
                <a:spcPts val="0"/>
              </a:spcAft>
              <a:buFont typeface="Arial" charset="0"/>
              <a:buNone/>
              <a:defRPr/>
            </a:pPr>
            <a:endParaRPr lang="en-US" dirty="0">
              <a:ea typeface="ＭＳ Ｐゴシック" charset="0"/>
              <a:cs typeface="ＭＳ Ｐゴシック" charset="0"/>
            </a:endParaRPr>
          </a:p>
          <a:p>
            <a:pPr marL="0" indent="0" fontAlgn="auto">
              <a:spcAft>
                <a:spcPts val="0"/>
              </a:spcAft>
              <a:buFont typeface="Arial" charset="0"/>
              <a:buNone/>
              <a:defRPr/>
            </a:pPr>
            <a:endParaRPr lang="en-US" dirty="0">
              <a:ea typeface="ＭＳ Ｐゴシック" charset="0"/>
              <a:cs typeface="ＭＳ Ｐゴシック" charset="0"/>
            </a:endParaRPr>
          </a:p>
        </p:txBody>
      </p:sp>
      <p:sp>
        <p:nvSpPr>
          <p:cNvPr id="63491" name="Text Box 2"/>
          <p:cNvSpPr txBox="1">
            <a:spLocks noChangeArrowheads="1"/>
          </p:cNvSpPr>
          <p:nvPr/>
        </p:nvSpPr>
        <p:spPr bwMode="auto">
          <a:xfrm>
            <a:off x="311150" y="3886200"/>
            <a:ext cx="3867150" cy="1941513"/>
          </a:xfrm>
          <a:prstGeom prst="rect">
            <a:avLst/>
          </a:prstGeom>
          <a:solidFill>
            <a:srgbClr val="FFFFFF"/>
          </a:solidFill>
          <a:ln w="9525">
            <a:solidFill>
              <a:srgbClr val="000000"/>
            </a:solidFill>
            <a:miter lim="800000"/>
            <a:headEnd/>
            <a:tailEnd/>
          </a:ln>
        </p:spPr>
        <p:txBody>
          <a:bodyPr/>
          <a:lstStyle/>
          <a:p>
            <a:pPr>
              <a:spcAft>
                <a:spcPts val="1000"/>
              </a:spcAft>
            </a:pPr>
            <a:r>
              <a:rPr lang="en-US" sz="1400" b="1">
                <a:solidFill>
                  <a:srgbClr val="548DD4"/>
                </a:solidFill>
                <a:latin typeface="Calibri" pitchFamily="34" charset="0"/>
              </a:rPr>
              <a:t>Delivering support</a:t>
            </a:r>
          </a:p>
          <a:p>
            <a:r>
              <a:rPr lang="en-US" sz="1100" b="1">
                <a:latin typeface="Calibri" pitchFamily="34" charset="0"/>
              </a:rPr>
              <a:t>Customised DMP </a:t>
            </a:r>
            <a:r>
              <a:rPr lang="en-US" sz="1100">
                <a:latin typeface="Calibri" pitchFamily="34" charset="0"/>
              </a:rPr>
              <a:t>– templates / guidance to be added to DMP Online</a:t>
            </a:r>
            <a:endParaRPr lang="en-US" sz="1100">
              <a:latin typeface="Times New Roman" pitchFamily="18" charset="0"/>
            </a:endParaRPr>
          </a:p>
          <a:p>
            <a:endParaRPr lang="en-US" sz="1100">
              <a:latin typeface="Calibri" pitchFamily="34" charset="0"/>
            </a:endParaRPr>
          </a:p>
          <a:p>
            <a:r>
              <a:rPr lang="en-US" sz="1100" b="1">
                <a:latin typeface="Calibri" pitchFamily="34" charset="0"/>
              </a:rPr>
              <a:t>Training –</a:t>
            </a:r>
            <a:r>
              <a:rPr lang="en-US" sz="1100">
                <a:latin typeface="Calibri" pitchFamily="34" charset="0"/>
              </a:rPr>
              <a:t> institutional/disciplinary tailored courses, online resources</a:t>
            </a:r>
            <a:endParaRPr lang="en-US" sz="1100" b="1">
              <a:latin typeface="Times New Roman" pitchFamily="18" charset="0"/>
            </a:endParaRPr>
          </a:p>
          <a:p>
            <a:endParaRPr lang="en-US" sz="1100">
              <a:latin typeface="Times New Roman" pitchFamily="18" charset="0"/>
            </a:endParaRPr>
          </a:p>
          <a:p>
            <a:r>
              <a:rPr lang="en-US" sz="1100" b="1">
                <a:latin typeface="Calibri" pitchFamily="34" charset="0"/>
              </a:rPr>
              <a:t>Incremental</a:t>
            </a:r>
            <a:r>
              <a:rPr lang="en-US" sz="1100">
                <a:latin typeface="Calibri" pitchFamily="34" charset="0"/>
              </a:rPr>
              <a:t> – repackaging existing support to raise awareness and make guidance more meaningful to researchers</a:t>
            </a:r>
          </a:p>
        </p:txBody>
      </p:sp>
      <p:sp>
        <p:nvSpPr>
          <p:cNvPr id="63492" name="Text Box 3"/>
          <p:cNvSpPr txBox="1">
            <a:spLocks noChangeArrowheads="1"/>
          </p:cNvSpPr>
          <p:nvPr/>
        </p:nvSpPr>
        <p:spPr bwMode="auto">
          <a:xfrm>
            <a:off x="4473575" y="2214563"/>
            <a:ext cx="4451350" cy="2860675"/>
          </a:xfrm>
          <a:prstGeom prst="rect">
            <a:avLst/>
          </a:prstGeom>
          <a:solidFill>
            <a:srgbClr val="FFFFFF"/>
          </a:solidFill>
          <a:ln w="9525">
            <a:solidFill>
              <a:srgbClr val="000000"/>
            </a:solidFill>
            <a:miter lim="800000"/>
            <a:headEnd/>
            <a:tailEnd/>
          </a:ln>
        </p:spPr>
        <p:txBody>
          <a:bodyPr/>
          <a:lstStyle/>
          <a:p>
            <a:pPr>
              <a:spcAft>
                <a:spcPts val="1000"/>
              </a:spcAft>
            </a:pPr>
            <a:r>
              <a:rPr lang="en-US" sz="1400" b="1">
                <a:solidFill>
                  <a:srgbClr val="548DD4"/>
                </a:solidFill>
                <a:latin typeface="Calibri" pitchFamily="34" charset="0"/>
              </a:rPr>
              <a:t>Developing strategic institutional RDM framework</a:t>
            </a:r>
          </a:p>
          <a:p>
            <a:r>
              <a:rPr lang="en-US" sz="1100" b="1">
                <a:latin typeface="Calibri" pitchFamily="34" charset="0"/>
              </a:rPr>
              <a:t>Strategy development</a:t>
            </a:r>
            <a:r>
              <a:rPr lang="en-US" sz="1100">
                <a:latin typeface="Calibri" pitchFamily="34" charset="0"/>
              </a:rPr>
              <a:t> – getting key people together to discuss/plan for RDM</a:t>
            </a:r>
          </a:p>
          <a:p>
            <a:endParaRPr lang="en-US" sz="1100" b="1">
              <a:latin typeface="Calibri" pitchFamily="34" charset="0"/>
            </a:endParaRPr>
          </a:p>
          <a:p>
            <a:r>
              <a:rPr lang="en-US" sz="1100" b="1">
                <a:latin typeface="Calibri" pitchFamily="34" charset="0"/>
              </a:rPr>
              <a:t>Policy development </a:t>
            </a:r>
            <a:r>
              <a:rPr lang="en-US" sz="1100">
                <a:latin typeface="Calibri" pitchFamily="34" charset="0"/>
              </a:rPr>
              <a:t>– scoping, defining, embedding research data policies</a:t>
            </a:r>
          </a:p>
          <a:p>
            <a:endParaRPr lang="en-US" sz="1100" b="1">
              <a:latin typeface="Calibri" pitchFamily="34" charset="0"/>
            </a:endParaRPr>
          </a:p>
          <a:p>
            <a:r>
              <a:rPr lang="en-US" sz="1100" b="1">
                <a:latin typeface="Calibri" pitchFamily="34" charset="0"/>
              </a:rPr>
              <a:t>Costing</a:t>
            </a:r>
            <a:r>
              <a:rPr lang="en-US" sz="1100">
                <a:latin typeface="Calibri" pitchFamily="34" charset="0"/>
              </a:rPr>
              <a:t> - assist with the development of costing and pricing for RDM services</a:t>
            </a:r>
          </a:p>
          <a:p>
            <a:endParaRPr lang="en-US" sz="1100">
              <a:latin typeface="Calibri" pitchFamily="34" charset="0"/>
            </a:endParaRPr>
          </a:p>
          <a:p>
            <a:r>
              <a:rPr lang="en-US" sz="1100" b="1">
                <a:latin typeface="Calibri" pitchFamily="34" charset="0"/>
              </a:rPr>
              <a:t>Risk management</a:t>
            </a:r>
            <a:r>
              <a:rPr lang="en-US" sz="1100">
                <a:latin typeface="Calibri" pitchFamily="34" charset="0"/>
              </a:rPr>
              <a:t> - identify risks in RDM practice and recommend mitigations</a:t>
            </a:r>
          </a:p>
          <a:p>
            <a:endParaRPr lang="en-US" sz="1100">
              <a:latin typeface="Calibri" pitchFamily="34" charset="0"/>
            </a:endParaRPr>
          </a:p>
          <a:p>
            <a:r>
              <a:rPr lang="en-US" sz="1100" b="1">
                <a:latin typeface="Calibri" pitchFamily="34" charset="0"/>
              </a:rPr>
              <a:t>Institutional data catalogues</a:t>
            </a:r>
            <a:r>
              <a:rPr lang="en-US" sz="1100">
                <a:latin typeface="Calibri" pitchFamily="34" charset="0"/>
              </a:rPr>
              <a:t> - recommend options for exposing metadata about your research data via CRIS systems, repositories, or a mix of these</a:t>
            </a:r>
          </a:p>
          <a:p>
            <a:endParaRPr lang="en-US"/>
          </a:p>
        </p:txBody>
      </p:sp>
      <p:sp>
        <p:nvSpPr>
          <p:cNvPr id="63493" name="Text Box 4"/>
          <p:cNvSpPr txBox="1">
            <a:spLocks noChangeArrowheads="1"/>
          </p:cNvSpPr>
          <p:nvPr/>
        </p:nvSpPr>
        <p:spPr bwMode="auto">
          <a:xfrm>
            <a:off x="311150" y="1611313"/>
            <a:ext cx="3867150" cy="1909762"/>
          </a:xfrm>
          <a:prstGeom prst="rect">
            <a:avLst/>
          </a:prstGeom>
          <a:solidFill>
            <a:srgbClr val="FFFFFF"/>
          </a:solidFill>
          <a:ln w="9525">
            <a:solidFill>
              <a:srgbClr val="000000"/>
            </a:solidFill>
            <a:miter lim="800000"/>
            <a:headEnd/>
            <a:tailEnd/>
          </a:ln>
        </p:spPr>
        <p:txBody>
          <a:bodyPr/>
          <a:lstStyle/>
          <a:p>
            <a:pPr>
              <a:spcAft>
                <a:spcPts val="1000"/>
              </a:spcAft>
            </a:pPr>
            <a:r>
              <a:rPr lang="en-US" sz="1400" b="1">
                <a:solidFill>
                  <a:srgbClr val="548DD4"/>
                </a:solidFill>
                <a:latin typeface="Calibri" pitchFamily="34" charset="0"/>
              </a:rPr>
              <a:t>Needs assessment</a:t>
            </a:r>
          </a:p>
          <a:p>
            <a:r>
              <a:rPr lang="en-GB" sz="1100" b="1">
                <a:latin typeface="Calibri" pitchFamily="34" charset="0"/>
              </a:rPr>
              <a:t>CARDIO – </a:t>
            </a:r>
            <a:r>
              <a:rPr lang="en-GB" sz="1100">
                <a:latin typeface="Calibri" pitchFamily="34" charset="0"/>
              </a:rPr>
              <a:t>collaborative assessment &amp; benchmarking of RDM strengths/weaknesses</a:t>
            </a:r>
            <a:endParaRPr lang="en-GB" sz="1100">
              <a:latin typeface="Times New Roman" pitchFamily="18" charset="0"/>
            </a:endParaRPr>
          </a:p>
          <a:p>
            <a:endParaRPr lang="en-GB" sz="1100" b="1">
              <a:latin typeface="Times New Roman" pitchFamily="18" charset="0"/>
            </a:endParaRPr>
          </a:p>
          <a:p>
            <a:r>
              <a:rPr lang="en-GB" sz="1100" b="1">
                <a:latin typeface="Calibri" pitchFamily="34" charset="0"/>
              </a:rPr>
              <a:t>DAF</a:t>
            </a:r>
            <a:r>
              <a:rPr lang="en-GB" sz="1100">
                <a:latin typeface="Calibri" pitchFamily="34" charset="0"/>
              </a:rPr>
              <a:t> – interviews to scope current RDM practice and recommend improvements</a:t>
            </a:r>
          </a:p>
          <a:p>
            <a:endParaRPr lang="en-GB" sz="1100" b="1">
              <a:latin typeface="Calibri" pitchFamily="34" charset="0"/>
            </a:endParaRPr>
          </a:p>
          <a:p>
            <a:r>
              <a:rPr lang="en-GB" sz="1100" b="1">
                <a:latin typeface="Calibri" pitchFamily="34" charset="0"/>
              </a:rPr>
              <a:t>Workflow assessment – </a:t>
            </a:r>
            <a:r>
              <a:rPr lang="en-US" sz="1100">
                <a:latin typeface="Calibri" pitchFamily="34" charset="0"/>
              </a:rPr>
              <a:t>methodology for analysing current RDM workflows</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0" y="149225"/>
            <a:ext cx="9144000" cy="1143000"/>
          </a:xfrm>
        </p:spPr>
        <p:txBody>
          <a:bodyPr/>
          <a:lstStyle/>
          <a:p>
            <a:r>
              <a:rPr lang="en-GB" smtClean="0">
                <a:ea typeface="ＭＳ Ｐゴシック"/>
                <a:cs typeface="ＭＳ Ｐゴシック"/>
              </a:rPr>
              <a:t>Thank you</a:t>
            </a:r>
            <a:endParaRPr lang="en-US" smtClean="0">
              <a:ea typeface="ＭＳ Ｐゴシック"/>
              <a:cs typeface="ＭＳ Ｐゴシック"/>
            </a:endParaRPr>
          </a:p>
        </p:txBody>
      </p:sp>
      <p:sp>
        <p:nvSpPr>
          <p:cNvPr id="65538" name="Content Placeholder 2"/>
          <p:cNvSpPr>
            <a:spLocks noGrp="1"/>
          </p:cNvSpPr>
          <p:nvPr>
            <p:ph idx="1"/>
          </p:nvPr>
        </p:nvSpPr>
        <p:spPr>
          <a:xfrm>
            <a:off x="0" y="1277938"/>
            <a:ext cx="9144000" cy="3676650"/>
          </a:xfrm>
        </p:spPr>
        <p:txBody>
          <a:bodyPr/>
          <a:lstStyle/>
          <a:p>
            <a:pPr algn="ctr">
              <a:buFont typeface="Arial" charset="0"/>
              <a:buNone/>
            </a:pPr>
            <a:endParaRPr lang="en-US" sz="2800" smtClean="0">
              <a:ea typeface="ＭＳ Ｐゴシック"/>
              <a:cs typeface="ＭＳ Ｐゴシック"/>
            </a:endParaRPr>
          </a:p>
          <a:p>
            <a:pPr algn="ctr">
              <a:buFont typeface="Arial" charset="0"/>
              <a:buNone/>
            </a:pPr>
            <a:r>
              <a:rPr lang="en-US" sz="2800" smtClean="0">
                <a:ea typeface="ＭＳ Ｐゴシック"/>
                <a:cs typeface="ＭＳ Ｐゴシック"/>
              </a:rPr>
              <a:t>Andrew McHugh</a:t>
            </a:r>
          </a:p>
          <a:p>
            <a:pPr algn="ctr">
              <a:buFont typeface="Arial" charset="0"/>
              <a:buNone/>
            </a:pPr>
            <a:r>
              <a:rPr lang="en-US" sz="2800" smtClean="0">
                <a:ea typeface="ＭＳ Ｐゴシック"/>
                <a:cs typeface="ＭＳ Ｐゴシック"/>
              </a:rPr>
              <a:t>Digital Curation Centre</a:t>
            </a:r>
          </a:p>
          <a:p>
            <a:pPr algn="ctr">
              <a:buFont typeface="Arial" charset="0"/>
              <a:buNone/>
            </a:pPr>
            <a:r>
              <a:rPr lang="en-US" sz="2800" smtClean="0">
                <a:ea typeface="ＭＳ Ｐゴシック"/>
                <a:cs typeface="ＭＳ Ｐゴシック"/>
              </a:rPr>
              <a:t>University of Glasgow</a:t>
            </a:r>
            <a:endParaRPr lang="en-US" sz="1600" smtClean="0">
              <a:ea typeface="ＭＳ Ｐゴシック"/>
              <a:cs typeface="ＭＳ Ｐゴシック"/>
            </a:endParaRPr>
          </a:p>
          <a:p>
            <a:pPr algn="ctr">
              <a:buFont typeface="Arial" charset="0"/>
              <a:buNone/>
            </a:pPr>
            <a:endParaRPr lang="en-GB" sz="1600" smtClean="0">
              <a:ea typeface="ＭＳ Ｐゴシック"/>
              <a:cs typeface="ＭＳ Ｐゴシック"/>
            </a:endParaRPr>
          </a:p>
          <a:p>
            <a:pPr algn="ctr">
              <a:buFont typeface="Arial" charset="0"/>
              <a:buNone/>
            </a:pPr>
            <a:r>
              <a:rPr lang="en-GB" sz="2400" smtClean="0">
                <a:ea typeface="ＭＳ Ｐゴシック"/>
                <a:cs typeface="ＭＳ Ｐゴシック"/>
                <a:hlinkClick r:id="rId3"/>
              </a:rPr>
              <a:t>andrew.mchugh@glasgow.ac.uk</a:t>
            </a:r>
            <a:endParaRPr lang="en-GB" sz="2400" smtClean="0">
              <a:ea typeface="ＭＳ Ｐゴシック"/>
              <a:cs typeface="ＭＳ Ｐゴシック"/>
            </a:endParaRPr>
          </a:p>
          <a:p>
            <a:pPr algn="ctr">
              <a:buFont typeface="Arial" charset="0"/>
              <a:buNone/>
            </a:pPr>
            <a:endParaRPr lang="en-US" sz="1600" smtClean="0">
              <a:ea typeface="ＭＳ Ｐゴシック"/>
              <a:cs typeface="ＭＳ Ｐゴシック"/>
            </a:endParaRPr>
          </a:p>
        </p:txBody>
      </p:sp>
      <p:sp>
        <p:nvSpPr>
          <p:cNvPr id="6" name="Text Box 85"/>
          <p:cNvSpPr txBox="1">
            <a:spLocks noChangeArrowheads="1"/>
          </p:cNvSpPr>
          <p:nvPr/>
        </p:nvSpPr>
        <p:spPr bwMode="auto">
          <a:xfrm>
            <a:off x="0" y="4803775"/>
            <a:ext cx="2767013" cy="2030413"/>
          </a:xfrm>
          <a:prstGeom prst="rect">
            <a:avLst/>
          </a:prstGeom>
          <a:noFill/>
          <a:ln w="9525">
            <a:solidFill>
              <a:schemeClr val="tx2">
                <a:lumMod val="40000"/>
                <a:lumOff val="60000"/>
                <a:alpha val="50000"/>
              </a:schemeClr>
            </a:solidFill>
            <a:miter lim="800000"/>
            <a:headEnd/>
            <a:tailEnd/>
          </a:ln>
        </p:spPr>
        <p:txBody>
          <a:bodyPr>
            <a:spAutoFit/>
          </a:bodyPr>
          <a:lstStyle/>
          <a:p>
            <a:pPr algn="ctr" fontAlgn="auto">
              <a:spcBef>
                <a:spcPts val="0"/>
              </a:spcBef>
              <a:spcAft>
                <a:spcPts val="0"/>
              </a:spcAft>
              <a:defRPr/>
            </a:pPr>
            <a:endParaRPr lang="en-US" sz="900">
              <a:latin typeface="+mn-lt"/>
              <a:ea typeface="ＭＳ Ｐゴシック" charset="-128"/>
              <a:cs typeface="ＭＳ Ｐゴシック" charset="-128"/>
            </a:endParaRPr>
          </a:p>
          <a:p>
            <a:pPr algn="ctr" fontAlgn="auto">
              <a:spcBef>
                <a:spcPts val="0"/>
              </a:spcBef>
              <a:spcAft>
                <a:spcPts val="0"/>
              </a:spcAft>
              <a:defRPr/>
            </a:pPr>
            <a:endParaRPr lang="en-US" sz="900">
              <a:latin typeface="+mn-lt"/>
              <a:ea typeface="ＭＳ Ｐゴシック" charset="-128"/>
              <a:cs typeface="ＭＳ Ｐゴシック" charset="-128"/>
            </a:endParaRPr>
          </a:p>
          <a:p>
            <a:pPr algn="ctr" fontAlgn="auto">
              <a:spcBef>
                <a:spcPts val="0"/>
              </a:spcBef>
              <a:spcAft>
                <a:spcPts val="0"/>
              </a:spcAft>
              <a:defRPr/>
            </a:pPr>
            <a:endParaRPr lang="en-US" sz="900">
              <a:latin typeface="+mn-lt"/>
              <a:ea typeface="ＭＳ Ｐゴシック" charset="-128"/>
              <a:cs typeface="ＭＳ Ｐゴシック" charset="-128"/>
            </a:endParaRPr>
          </a:p>
          <a:p>
            <a:pPr algn="ctr" fontAlgn="auto">
              <a:spcBef>
                <a:spcPts val="0"/>
              </a:spcBef>
              <a:spcAft>
                <a:spcPts val="0"/>
              </a:spcAft>
              <a:defRPr/>
            </a:pPr>
            <a:endParaRPr lang="en-US" sz="900">
              <a:latin typeface="+mn-lt"/>
              <a:ea typeface="ＭＳ Ｐゴシック" charset="-128"/>
              <a:cs typeface="ＭＳ Ｐゴシック" charset="-128"/>
            </a:endParaRPr>
          </a:p>
          <a:p>
            <a:pPr algn="ctr" fontAlgn="auto">
              <a:spcBef>
                <a:spcPts val="0"/>
              </a:spcBef>
              <a:spcAft>
                <a:spcPts val="0"/>
              </a:spcAft>
              <a:defRPr/>
            </a:pPr>
            <a:endParaRPr lang="en-US" sz="1000">
              <a:latin typeface="Calibri" charset="0"/>
              <a:ea typeface="ＭＳ Ｐゴシック" charset="-128"/>
              <a:cs typeface="ＭＳ Ｐゴシック" charset="-128"/>
            </a:endParaRPr>
          </a:p>
          <a:p>
            <a:pPr algn="ctr" fontAlgn="auto">
              <a:spcBef>
                <a:spcPts val="0"/>
              </a:spcBef>
              <a:spcAft>
                <a:spcPts val="0"/>
              </a:spcAft>
              <a:defRPr/>
            </a:pPr>
            <a:r>
              <a:rPr lang="en-US" sz="1000">
                <a:latin typeface="Calibri" charset="0"/>
                <a:ea typeface="ＭＳ Ｐゴシック" charset="-128"/>
                <a:cs typeface="ＭＳ Ｐゴシック" charset="-128"/>
              </a:rPr>
              <a:t>This work is licensed under the Creative Commons Attribution-NonCommercial-ShareAlike 2.5 UK: Scotland License. </a:t>
            </a:r>
          </a:p>
          <a:p>
            <a:pPr algn="ctr" fontAlgn="auto">
              <a:spcBef>
                <a:spcPts val="0"/>
              </a:spcBef>
              <a:spcAft>
                <a:spcPts val="0"/>
              </a:spcAft>
              <a:defRPr/>
            </a:pPr>
            <a:r>
              <a:rPr lang="en-US" sz="1000">
                <a:latin typeface="Calibri" charset="0"/>
                <a:ea typeface="ＭＳ Ｐゴシック" charset="-128"/>
                <a:cs typeface="ＭＳ Ｐゴシック" charset="-128"/>
              </a:rPr>
              <a:t>To view a copy of this license, (a) visit </a:t>
            </a:r>
            <a:r>
              <a:rPr lang="en-US" sz="1000">
                <a:latin typeface="Calibri" charset="0"/>
                <a:ea typeface="ＭＳ Ｐゴシック" charset="-128"/>
                <a:cs typeface="ＭＳ Ｐゴシック" charset="-128"/>
                <a:hlinkClick r:id="rId4"/>
              </a:rPr>
              <a:t>http://creativecommons.org/licenses/by-nc-sa/2.5/scotland/</a:t>
            </a:r>
            <a:r>
              <a:rPr lang="en-GB" sz="1000">
                <a:latin typeface="Calibri" charset="0"/>
                <a:ea typeface="ＭＳ Ｐゴシック" charset="-128"/>
                <a:cs typeface="ＭＳ Ｐゴシック" charset="-128"/>
              </a:rPr>
              <a:t>; or (b) send a letter to Creative Commons, 543 Howard Street, 5th Floor, San Francisco, California, 94105, USA. </a:t>
            </a:r>
          </a:p>
        </p:txBody>
      </p:sp>
      <p:pic>
        <p:nvPicPr>
          <p:cNvPr id="65540" name="Picture 89" descr="Creative-Commons-100"/>
          <p:cNvPicPr>
            <a:picLocks noChangeAspect="1" noChangeArrowheads="1"/>
          </p:cNvPicPr>
          <p:nvPr/>
        </p:nvPicPr>
        <p:blipFill>
          <a:blip r:embed="rId5" cstate="print"/>
          <a:srcRect/>
          <a:stretch>
            <a:fillRect/>
          </a:stretch>
        </p:blipFill>
        <p:spPr bwMode="auto">
          <a:xfrm>
            <a:off x="493713" y="4846638"/>
            <a:ext cx="1819275" cy="663575"/>
          </a:xfrm>
          <a:prstGeom prst="rect">
            <a:avLst/>
          </a:prstGeom>
          <a:noFill/>
          <a:ln w="9525">
            <a:noFill/>
            <a:miter lim="800000"/>
            <a:headEnd/>
            <a:tailEnd/>
          </a:ln>
        </p:spPr>
      </p:pic>
      <p:pic>
        <p:nvPicPr>
          <p:cNvPr id="65541" name="Picture 3" descr="JISCcolour15.gif"/>
          <p:cNvPicPr>
            <a:picLocks noChangeAspect="1"/>
          </p:cNvPicPr>
          <p:nvPr/>
        </p:nvPicPr>
        <p:blipFill>
          <a:blip r:embed="rId6" cstate="print"/>
          <a:srcRect/>
          <a:stretch>
            <a:fillRect/>
          </a:stretch>
        </p:blipFill>
        <p:spPr bwMode="auto">
          <a:xfrm>
            <a:off x="7407275" y="5878513"/>
            <a:ext cx="1238250" cy="650875"/>
          </a:xfrm>
          <a:prstGeom prst="rect">
            <a:avLst/>
          </a:prstGeom>
          <a:noFill/>
          <a:ln w="9525">
            <a:noFill/>
            <a:miter lim="800000"/>
            <a:headEnd/>
            <a:tailEnd/>
          </a:ln>
        </p:spPr>
      </p:pic>
      <p:pic>
        <p:nvPicPr>
          <p:cNvPr id="65542" name="Picture 4" descr="dcclogocmyk_95pc.jpg"/>
          <p:cNvPicPr>
            <a:picLocks noChangeAspect="1"/>
          </p:cNvPicPr>
          <p:nvPr/>
        </p:nvPicPr>
        <p:blipFill>
          <a:blip r:embed="rId7" cstate="print"/>
          <a:srcRect/>
          <a:stretch>
            <a:fillRect/>
          </a:stretch>
        </p:blipFill>
        <p:spPr bwMode="auto">
          <a:xfrm>
            <a:off x="3408363" y="6203950"/>
            <a:ext cx="2312987" cy="50165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ea typeface="ＭＳ Ｐゴシック"/>
                <a:cs typeface="ＭＳ Ｐゴシック"/>
              </a:rPr>
              <a:t>Who are you?</a:t>
            </a:r>
          </a:p>
        </p:txBody>
      </p:sp>
      <p:sp>
        <p:nvSpPr>
          <p:cNvPr id="20482" name="Content Placeholder 2"/>
          <p:cNvSpPr>
            <a:spLocks noGrp="1"/>
          </p:cNvSpPr>
          <p:nvPr>
            <p:ph sz="half" idx="1"/>
          </p:nvPr>
        </p:nvSpPr>
        <p:spPr/>
        <p:txBody>
          <a:bodyPr rtlCol="0">
            <a:normAutofit/>
          </a:bodyPr>
          <a:lstStyle/>
          <a:p>
            <a:pPr fontAlgn="auto">
              <a:spcAft>
                <a:spcPts val="0"/>
              </a:spcAft>
              <a:buFont typeface="Arial" charset="0"/>
              <a:buNone/>
              <a:defRPr/>
            </a:pPr>
            <a:endParaRPr lang="en-US" dirty="0">
              <a:ea typeface="ＭＳ Ｐゴシック" charset="0"/>
              <a:cs typeface="ＭＳ Ｐゴシック" charset="0"/>
            </a:endParaRPr>
          </a:p>
          <a:p>
            <a:pPr marL="0" indent="0" fontAlgn="auto">
              <a:spcAft>
                <a:spcPts val="0"/>
              </a:spcAft>
              <a:buFont typeface="Arial" charset="0"/>
              <a:buNone/>
              <a:defRPr/>
            </a:pPr>
            <a:endParaRPr lang="en-US" dirty="0">
              <a:ea typeface="ＭＳ Ｐゴシック" charset="0"/>
              <a:cs typeface="ＭＳ Ｐゴシック" charset="0"/>
            </a:endParaRPr>
          </a:p>
        </p:txBody>
      </p:sp>
      <p:sp>
        <p:nvSpPr>
          <p:cNvPr id="16387" name="Content Placeholder 4"/>
          <p:cNvSpPr>
            <a:spLocks noGrp="1"/>
          </p:cNvSpPr>
          <p:nvPr>
            <p:ph sz="half" idx="2"/>
          </p:nvPr>
        </p:nvSpPr>
        <p:spPr>
          <a:xfrm>
            <a:off x="4643438" y="1412875"/>
            <a:ext cx="4038600" cy="3730625"/>
          </a:xfrm>
        </p:spPr>
        <p:txBody>
          <a:bodyPr/>
          <a:lstStyle/>
          <a:p>
            <a:r>
              <a:rPr lang="en-GB" sz="2400" smtClean="0"/>
              <a:t>Computing support</a:t>
            </a:r>
          </a:p>
          <a:p>
            <a:r>
              <a:rPr lang="en-GB" sz="2400" smtClean="0"/>
              <a:t>Institutional compliance officers</a:t>
            </a:r>
          </a:p>
          <a:p>
            <a:r>
              <a:rPr lang="en-GB" sz="2400" smtClean="0"/>
              <a:t>Funders</a:t>
            </a:r>
          </a:p>
          <a:p>
            <a:r>
              <a:rPr lang="en-GB" sz="2400" smtClean="0"/>
              <a:t>Archive / long-term data repository</a:t>
            </a:r>
          </a:p>
          <a:p>
            <a:r>
              <a:rPr lang="en-GB" sz="2400" smtClean="0"/>
              <a:t>Senior management</a:t>
            </a:r>
          </a:p>
          <a:p>
            <a:r>
              <a:rPr lang="en-GB" sz="2400" smtClean="0"/>
              <a:t>Others...</a:t>
            </a:r>
          </a:p>
          <a:p>
            <a:endParaRPr lang="en-US" smtClean="0"/>
          </a:p>
        </p:txBody>
      </p:sp>
      <p:sp>
        <p:nvSpPr>
          <p:cNvPr id="16388" name="Content Placeholder 2"/>
          <p:cNvSpPr txBox="1">
            <a:spLocks/>
          </p:cNvSpPr>
          <p:nvPr/>
        </p:nvSpPr>
        <p:spPr bwMode="auto">
          <a:xfrm>
            <a:off x="457200" y="1409700"/>
            <a:ext cx="4186238" cy="3805238"/>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GB" sz="2400">
                <a:latin typeface="Calibri" pitchFamily="34" charset="0"/>
                <a:ea typeface="ＭＳ Ｐゴシック"/>
                <a:cs typeface="ＭＳ Ｐゴシック"/>
              </a:rPr>
              <a:t>Researcher(s)</a:t>
            </a:r>
          </a:p>
          <a:p>
            <a:pPr marL="342900" indent="-342900" eaLnBrk="0" hangingPunct="0">
              <a:spcBef>
                <a:spcPct val="20000"/>
              </a:spcBef>
              <a:buFont typeface="Arial" charset="0"/>
              <a:buChar char="•"/>
            </a:pPr>
            <a:r>
              <a:rPr lang="en-GB" sz="2400">
                <a:latin typeface="Calibri" pitchFamily="34" charset="0"/>
                <a:ea typeface="ＭＳ Ｐゴシック"/>
                <a:cs typeface="ＭＳ Ｐゴシック"/>
              </a:rPr>
              <a:t>Research support officers / project staff</a:t>
            </a:r>
          </a:p>
          <a:p>
            <a:pPr marL="342900" indent="-342900" eaLnBrk="0" hangingPunct="0">
              <a:spcBef>
                <a:spcPct val="20000"/>
              </a:spcBef>
              <a:buFont typeface="Arial" charset="0"/>
              <a:buChar char="•"/>
            </a:pPr>
            <a:r>
              <a:rPr lang="en-GB" sz="2400">
                <a:latin typeface="Calibri" pitchFamily="34" charset="0"/>
                <a:ea typeface="ＭＳ Ｐゴシック"/>
                <a:cs typeface="ＭＳ Ｐゴシック"/>
              </a:rPr>
              <a:t>Lab technicians</a:t>
            </a:r>
          </a:p>
          <a:p>
            <a:pPr marL="342900" indent="-342900" eaLnBrk="0" hangingPunct="0">
              <a:spcBef>
                <a:spcPct val="20000"/>
              </a:spcBef>
              <a:buFont typeface="Arial" charset="0"/>
              <a:buChar char="•"/>
            </a:pPr>
            <a:r>
              <a:rPr lang="en-GB" sz="2400">
                <a:latin typeface="Calibri" pitchFamily="34" charset="0"/>
                <a:ea typeface="ＭＳ Ｐゴシック"/>
                <a:cs typeface="ＭＳ Ｐゴシック"/>
              </a:rPr>
              <a:t>Librarians / Data Centre staff</a:t>
            </a:r>
          </a:p>
          <a:p>
            <a:pPr marL="342900" indent="-342900" eaLnBrk="0" hangingPunct="0">
              <a:spcBef>
                <a:spcPct val="20000"/>
              </a:spcBef>
              <a:buFont typeface="Arial" charset="0"/>
              <a:buChar char="•"/>
            </a:pPr>
            <a:r>
              <a:rPr lang="en-GB" sz="2400">
                <a:latin typeface="Calibri" pitchFamily="34" charset="0"/>
                <a:ea typeface="ＭＳ Ｐゴシック"/>
                <a:cs typeface="ＭＳ Ｐゴシック"/>
              </a:rPr>
              <a:t>Faculty ethics committees</a:t>
            </a:r>
          </a:p>
          <a:p>
            <a:pPr marL="342900" indent="-342900" eaLnBrk="0" hangingPunct="0">
              <a:spcBef>
                <a:spcPct val="20000"/>
              </a:spcBef>
              <a:buFont typeface="Arial" charset="0"/>
              <a:buChar char="•"/>
            </a:pPr>
            <a:r>
              <a:rPr lang="en-GB" sz="2400">
                <a:latin typeface="Calibri" pitchFamily="34" charset="0"/>
                <a:ea typeface="ＭＳ Ｐゴシック"/>
                <a:cs typeface="ＭＳ Ｐゴシック"/>
              </a:rPr>
              <a:t>Institutional legal/IP advisors</a:t>
            </a:r>
          </a:p>
          <a:p>
            <a:pPr marL="342900" indent="-342900" eaLnBrk="0" hangingPunct="0">
              <a:spcBef>
                <a:spcPct val="20000"/>
              </a:spcBef>
              <a:buFont typeface="Arial" charset="0"/>
              <a:buChar char="•"/>
            </a:pPr>
            <a:r>
              <a:rPr lang="en-GB" sz="2400">
                <a:latin typeface="Calibri" pitchFamily="34" charset="0"/>
                <a:ea typeface="ＭＳ Ｐゴシック"/>
                <a:cs typeface="ＭＳ Ｐゴシック"/>
              </a:rPr>
              <a:t>FOI officer / DPA officer / records manager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GB" smtClean="0"/>
              <a:t>Categories of Service</a:t>
            </a:r>
            <a:endParaRPr lang="en-US" smtClean="0"/>
          </a:p>
        </p:txBody>
      </p:sp>
      <p:sp>
        <p:nvSpPr>
          <p:cNvPr id="3" name="Content Placeholder 2"/>
          <p:cNvSpPr>
            <a:spLocks noGrp="1"/>
          </p:cNvSpPr>
          <p:nvPr>
            <p:ph sz="half" idx="1"/>
          </p:nvPr>
        </p:nvSpPr>
        <p:spPr>
          <a:xfrm>
            <a:off x="457200" y="1600200"/>
            <a:ext cx="4038600" cy="2900363"/>
          </a:xfrm>
          <a:solidFill>
            <a:schemeClr val="accent2">
              <a:lumMod val="20000"/>
              <a:lumOff val="80000"/>
            </a:schemeClr>
          </a:solidFill>
        </p:spPr>
        <p:txBody>
          <a:bodyPr rtlCol="0">
            <a:normAutofit/>
          </a:bodyPr>
          <a:lstStyle/>
          <a:p>
            <a:pPr fontAlgn="auto">
              <a:spcAft>
                <a:spcPts val="0"/>
              </a:spcAft>
              <a:buFont typeface="Arial" pitchFamily="34" charset="0"/>
              <a:buChar char="•"/>
              <a:defRPr/>
            </a:pPr>
            <a:r>
              <a:rPr lang="en-GB" dirty="0" smtClean="0"/>
              <a:t>Assessing Need</a:t>
            </a:r>
          </a:p>
          <a:p>
            <a:pPr fontAlgn="auto">
              <a:spcAft>
                <a:spcPts val="0"/>
              </a:spcAft>
              <a:buFont typeface="Arial" pitchFamily="34" charset="0"/>
              <a:buChar char="•"/>
              <a:defRPr/>
            </a:pPr>
            <a:r>
              <a:rPr lang="en-GB" dirty="0" smtClean="0"/>
              <a:t>Delivering Support</a:t>
            </a:r>
          </a:p>
          <a:p>
            <a:pPr fontAlgn="auto">
              <a:spcAft>
                <a:spcPts val="0"/>
              </a:spcAft>
              <a:buFont typeface="Arial" pitchFamily="34" charset="0"/>
              <a:buChar char="•"/>
              <a:defRPr/>
            </a:pPr>
            <a:r>
              <a:rPr lang="en-GB" dirty="0" smtClean="0"/>
              <a:t>Developing Strategic Institutional Research Data Management Support</a:t>
            </a:r>
          </a:p>
          <a:p>
            <a:pPr fontAlgn="auto">
              <a:spcAft>
                <a:spcPts val="0"/>
              </a:spcAft>
              <a:buFont typeface="Arial" pitchFamily="34" charset="0"/>
              <a:buChar char="•"/>
              <a:defRPr/>
            </a:pPr>
            <a:endParaRPr lang="en-GB" dirty="0" smtClean="0"/>
          </a:p>
        </p:txBody>
      </p:sp>
      <p:sp>
        <p:nvSpPr>
          <p:cNvPr id="4" name="Content Placeholder 3"/>
          <p:cNvSpPr>
            <a:spLocks noGrp="1"/>
          </p:cNvSpPr>
          <p:nvPr>
            <p:ph sz="half" idx="2"/>
          </p:nvPr>
        </p:nvSpPr>
        <p:spPr>
          <a:xfrm>
            <a:off x="4648200" y="1600200"/>
            <a:ext cx="4038600" cy="2900363"/>
          </a:xfrm>
          <a:solidFill>
            <a:schemeClr val="accent5">
              <a:lumMod val="20000"/>
              <a:lumOff val="80000"/>
            </a:schemeClr>
          </a:solidFill>
        </p:spPr>
        <p:txBody>
          <a:bodyPr rtlCol="0">
            <a:normAutofit/>
          </a:bodyPr>
          <a:lstStyle/>
          <a:p>
            <a:pPr fontAlgn="auto">
              <a:spcAft>
                <a:spcPts val="0"/>
              </a:spcAft>
              <a:defRPr/>
            </a:pPr>
            <a:r>
              <a:rPr lang="en-GB" dirty="0" smtClean="0"/>
              <a:t>Policy</a:t>
            </a:r>
          </a:p>
          <a:p>
            <a:pPr fontAlgn="auto">
              <a:spcAft>
                <a:spcPts val="0"/>
              </a:spcAft>
              <a:defRPr/>
            </a:pPr>
            <a:r>
              <a:rPr lang="en-GB" dirty="0" smtClean="0"/>
              <a:t>Advocacy</a:t>
            </a:r>
          </a:p>
          <a:p>
            <a:pPr fontAlgn="auto">
              <a:spcAft>
                <a:spcPts val="0"/>
              </a:spcAft>
              <a:defRPr/>
            </a:pPr>
            <a:r>
              <a:rPr lang="en-GB" dirty="0" smtClean="0"/>
              <a:t>Planning</a:t>
            </a:r>
          </a:p>
          <a:p>
            <a:pPr fontAlgn="auto">
              <a:spcAft>
                <a:spcPts val="0"/>
              </a:spcAft>
              <a:defRPr/>
            </a:pPr>
            <a:r>
              <a:rPr lang="en-GB" dirty="0" smtClean="0"/>
              <a:t>Tools</a:t>
            </a:r>
          </a:p>
          <a:p>
            <a:pPr fontAlgn="auto">
              <a:spcAft>
                <a:spcPts val="0"/>
              </a:spcAft>
              <a:defRPr/>
            </a:pPr>
            <a:r>
              <a:rPr lang="en-GB" dirty="0" smtClean="0"/>
              <a:t>Training</a:t>
            </a:r>
          </a:p>
          <a:p>
            <a:pPr fontAlgn="auto">
              <a:spcAft>
                <a:spcPts val="0"/>
              </a:spcAft>
              <a:buFont typeface="Arial" pitchFamily="34" charset="0"/>
              <a:buChar char="•"/>
              <a:defRPr/>
            </a:pPr>
            <a:endParaRPr lang="en-US" dirty="0"/>
          </a:p>
        </p:txBody>
      </p:sp>
      <p:sp>
        <p:nvSpPr>
          <p:cNvPr id="5" name="TextBox 4"/>
          <p:cNvSpPr txBox="1"/>
          <p:nvPr/>
        </p:nvSpPr>
        <p:spPr>
          <a:xfrm>
            <a:off x="452438" y="4643438"/>
            <a:ext cx="8262937" cy="1384300"/>
          </a:xfrm>
          <a:prstGeom prst="rect">
            <a:avLst/>
          </a:prstGeom>
          <a:solidFill>
            <a:schemeClr val="accent3">
              <a:lumMod val="40000"/>
              <a:lumOff val="60000"/>
            </a:schemeClr>
          </a:solidFill>
        </p:spPr>
        <p:txBody>
          <a:bodyPr>
            <a:spAutoFit/>
          </a:bodyPr>
          <a:lstStyle/>
          <a:p>
            <a:pPr fontAlgn="auto">
              <a:spcBef>
                <a:spcPts val="0"/>
              </a:spcBef>
              <a:spcAft>
                <a:spcPts val="0"/>
              </a:spcAft>
              <a:defRPr/>
            </a:pPr>
            <a:r>
              <a:rPr lang="en-GB" sz="2800" dirty="0">
                <a:latin typeface="+mn-lt"/>
              </a:rPr>
              <a:t>Each may be further sub-divided by associated </a:t>
            </a:r>
            <a:r>
              <a:rPr lang="en-GB" sz="2800" b="1" dirty="0">
                <a:latin typeface="+mn-lt"/>
              </a:rPr>
              <a:t>tool</a:t>
            </a:r>
            <a:r>
              <a:rPr lang="en-GB" sz="2800" dirty="0">
                <a:latin typeface="+mn-lt"/>
              </a:rPr>
              <a:t> or </a:t>
            </a:r>
            <a:r>
              <a:rPr lang="en-GB" sz="2800" b="1" dirty="0">
                <a:latin typeface="+mn-lt"/>
              </a:rPr>
              <a:t>service</a:t>
            </a:r>
            <a:endParaRPr lang="en-US" sz="2800" b="1" dirty="0">
              <a:latin typeface="+mn-lt"/>
            </a:endParaRPr>
          </a:p>
          <a:p>
            <a:pPr fontAlgn="auto">
              <a:spcBef>
                <a:spcPts val="0"/>
              </a:spcBef>
              <a:spcAft>
                <a:spcPts val="0"/>
              </a:spcAft>
              <a:defRPr/>
            </a:pPr>
            <a:endParaRPr lang="en-US" sz="2800"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ea typeface="ＭＳ Ｐゴシック"/>
                <a:cs typeface="ＭＳ Ｐゴシック"/>
              </a:rPr>
              <a:t>DCC TOOLS</a:t>
            </a:r>
          </a:p>
        </p:txBody>
      </p:sp>
      <p:sp>
        <p:nvSpPr>
          <p:cNvPr id="20482" name="Content Placeholder 2"/>
          <p:cNvSpPr>
            <a:spLocks noGrp="1"/>
          </p:cNvSpPr>
          <p:nvPr>
            <p:ph idx="1"/>
          </p:nvPr>
        </p:nvSpPr>
        <p:spPr/>
        <p:txBody>
          <a:bodyPr rtlCol="0">
            <a:normAutofit/>
          </a:bodyPr>
          <a:lstStyle/>
          <a:p>
            <a:pPr fontAlgn="auto">
              <a:spcAft>
                <a:spcPts val="0"/>
              </a:spcAft>
              <a:buFont typeface="Arial" charset="0"/>
              <a:buNone/>
              <a:defRPr/>
            </a:pPr>
            <a:endParaRPr lang="en-US" dirty="0">
              <a:ea typeface="ＭＳ Ｐゴシック" charset="0"/>
              <a:cs typeface="ＭＳ Ｐゴシック" charset="0"/>
            </a:endParaRPr>
          </a:p>
          <a:p>
            <a:pPr marL="0" indent="0" fontAlgn="auto">
              <a:spcAft>
                <a:spcPts val="0"/>
              </a:spcAft>
              <a:buFont typeface="Arial" charset="0"/>
              <a:buNone/>
              <a:defRPr/>
            </a:pPr>
            <a:endParaRPr lang="en-US" dirty="0">
              <a:ea typeface="ＭＳ Ｐゴシック" charset="0"/>
              <a:cs typeface="ＭＳ Ｐゴシック" charset="0"/>
            </a:endParaRPr>
          </a:p>
        </p:txBody>
      </p:sp>
      <p:pic>
        <p:nvPicPr>
          <p:cNvPr id="19459" name="Picture 5" descr="DAF logo colour.jpg"/>
          <p:cNvPicPr>
            <a:picLocks noChangeAspect="1"/>
          </p:cNvPicPr>
          <p:nvPr/>
        </p:nvPicPr>
        <p:blipFill>
          <a:blip r:embed="rId3" cstate="print"/>
          <a:srcRect/>
          <a:stretch>
            <a:fillRect/>
          </a:stretch>
        </p:blipFill>
        <p:spPr bwMode="auto">
          <a:xfrm>
            <a:off x="428625" y="1571625"/>
            <a:ext cx="3508375" cy="1428750"/>
          </a:xfrm>
          <a:prstGeom prst="rect">
            <a:avLst/>
          </a:prstGeom>
          <a:noFill/>
          <a:ln w="9525">
            <a:noFill/>
            <a:miter lim="800000"/>
            <a:headEnd/>
            <a:tailEnd/>
          </a:ln>
        </p:spPr>
      </p:pic>
      <p:pic>
        <p:nvPicPr>
          <p:cNvPr id="19460" name="Picture 3" descr="dmp_logo.png"/>
          <p:cNvPicPr>
            <a:picLocks noChangeAspect="1"/>
          </p:cNvPicPr>
          <p:nvPr/>
        </p:nvPicPr>
        <p:blipFill>
          <a:blip r:embed="rId4" cstate="print"/>
          <a:srcRect/>
          <a:stretch>
            <a:fillRect/>
          </a:stretch>
        </p:blipFill>
        <p:spPr bwMode="auto">
          <a:xfrm>
            <a:off x="4714875" y="1857375"/>
            <a:ext cx="3671888" cy="1071563"/>
          </a:xfrm>
          <a:prstGeom prst="rect">
            <a:avLst/>
          </a:prstGeom>
          <a:noFill/>
          <a:ln w="9525">
            <a:noFill/>
            <a:miter lim="800000"/>
            <a:headEnd/>
            <a:tailEnd/>
          </a:ln>
        </p:spPr>
      </p:pic>
      <p:pic>
        <p:nvPicPr>
          <p:cNvPr id="19461" name="Picture 4" descr="http://idmp.hatii.arts.gla.ac.uk/images/d/d8/Cardio.png"/>
          <p:cNvPicPr>
            <a:picLocks noChangeAspect="1" noChangeArrowheads="1"/>
          </p:cNvPicPr>
          <p:nvPr/>
        </p:nvPicPr>
        <p:blipFill>
          <a:blip r:embed="rId5" cstate="print"/>
          <a:srcRect/>
          <a:stretch>
            <a:fillRect/>
          </a:stretch>
        </p:blipFill>
        <p:spPr bwMode="auto">
          <a:xfrm>
            <a:off x="928688" y="3786188"/>
            <a:ext cx="3168650" cy="1643062"/>
          </a:xfrm>
          <a:prstGeom prst="rect">
            <a:avLst/>
          </a:prstGeom>
          <a:noFill/>
          <a:ln w="9525">
            <a:noFill/>
            <a:miter lim="800000"/>
            <a:headEnd/>
            <a:tailEnd/>
          </a:ln>
        </p:spPr>
      </p:pic>
      <p:pic>
        <p:nvPicPr>
          <p:cNvPr id="19462" name="Picture 4"/>
          <p:cNvPicPr>
            <a:picLocks noChangeAspect="1" noChangeArrowheads="1"/>
          </p:cNvPicPr>
          <p:nvPr/>
        </p:nvPicPr>
        <p:blipFill>
          <a:blip r:embed="rId6" cstate="print"/>
          <a:srcRect/>
          <a:stretch>
            <a:fillRect/>
          </a:stretch>
        </p:blipFill>
        <p:spPr bwMode="auto">
          <a:xfrm>
            <a:off x="4786313" y="4500563"/>
            <a:ext cx="4081462" cy="538162"/>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p:txBody>
          <a:bodyPr/>
          <a:lstStyle/>
          <a:p>
            <a:pPr marL="0" indent="0">
              <a:buFont typeface="Arial" charset="0"/>
              <a:buNone/>
            </a:pPr>
            <a:r>
              <a:rPr lang="en-US" sz="2400" b="1" smtClean="0">
                <a:ea typeface="ＭＳ Ｐゴシック"/>
                <a:cs typeface="ＭＳ Ｐゴシック"/>
              </a:rPr>
              <a:t>IN BRIEF</a:t>
            </a:r>
          </a:p>
          <a:p>
            <a:pPr marL="0" indent="0">
              <a:buFont typeface="Arial" charset="0"/>
              <a:buNone/>
            </a:pPr>
            <a:endParaRPr lang="en-US" sz="1000" smtClean="0">
              <a:ea typeface="ＭＳ Ｐゴシック"/>
              <a:cs typeface="ＭＳ Ｐゴシック"/>
            </a:endParaRPr>
          </a:p>
          <a:p>
            <a:pPr marL="0" indent="0">
              <a:buFont typeface="Arial" charset="0"/>
              <a:buNone/>
            </a:pPr>
            <a:r>
              <a:rPr lang="en-US" sz="2400" smtClean="0">
                <a:ea typeface="ＭＳ Ｐゴシック"/>
                <a:cs typeface="ＭＳ Ｐゴシック"/>
              </a:rPr>
              <a:t>The Data Asset Framework provides a methodology and online tool to identify research data assets and find out how they are being managed. This information will enable institutions to develop a data strategy so their assets are preserved and remain accessible in the long term. It is usually applied at research group / department level to ensure the scope is manageable.</a:t>
            </a:r>
          </a:p>
          <a:p>
            <a:pPr marL="0" indent="0">
              <a:buFont typeface="Arial" charset="0"/>
              <a:buNone/>
            </a:pPr>
            <a:endParaRPr lang="en-US" sz="1000" smtClean="0">
              <a:ea typeface="ＭＳ Ｐゴシック"/>
              <a:cs typeface="ＭＳ Ｐゴシック"/>
            </a:endParaRPr>
          </a:p>
          <a:p>
            <a:pPr marL="0" indent="0">
              <a:buFont typeface="Arial" charset="0"/>
              <a:buNone/>
            </a:pPr>
            <a:r>
              <a:rPr lang="en-US" sz="2400" smtClean="0">
                <a:ea typeface="ＭＳ Ｐゴシック"/>
                <a:cs typeface="ＭＳ Ｐゴシック"/>
              </a:rPr>
              <a:t>URL: </a:t>
            </a:r>
            <a:r>
              <a:rPr lang="en-US" sz="2400" smtClean="0">
                <a:ea typeface="ＭＳ Ｐゴシック"/>
                <a:cs typeface="ＭＳ Ｐゴシック"/>
                <a:hlinkClick r:id="rId3"/>
              </a:rPr>
              <a:t>http://www.data-audit.eu</a:t>
            </a:r>
            <a:r>
              <a:rPr lang="en-US" sz="2400" smtClean="0">
                <a:ea typeface="ＭＳ Ｐゴシック"/>
                <a:cs typeface="ＭＳ Ｐゴシック"/>
              </a:rPr>
              <a:t> </a:t>
            </a:r>
          </a:p>
          <a:p>
            <a:pPr marL="0" indent="0"/>
            <a:endParaRPr lang="en-US" sz="2400" smtClean="0">
              <a:ea typeface="ＭＳ Ｐゴシック"/>
              <a:cs typeface="ＭＳ Ｐゴシック"/>
            </a:endParaRPr>
          </a:p>
        </p:txBody>
      </p:sp>
      <p:pic>
        <p:nvPicPr>
          <p:cNvPr id="21506" name="Picture 5" descr="DAF logo colour.jpg"/>
          <p:cNvPicPr>
            <a:picLocks noChangeAspect="1"/>
          </p:cNvPicPr>
          <p:nvPr/>
        </p:nvPicPr>
        <p:blipFill>
          <a:blip r:embed="rId4" cstate="print"/>
          <a:srcRect/>
          <a:stretch>
            <a:fillRect/>
          </a:stretch>
        </p:blipFill>
        <p:spPr bwMode="auto">
          <a:xfrm>
            <a:off x="2813050" y="285750"/>
            <a:ext cx="2978150" cy="121285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p:txBody>
          <a:bodyPr/>
          <a:lstStyle/>
          <a:p>
            <a:pPr marL="0" indent="0">
              <a:buFont typeface="Arial" charset="0"/>
              <a:buNone/>
            </a:pPr>
            <a:r>
              <a:rPr lang="en-GB" sz="2400" b="1" smtClean="0">
                <a:ea typeface="ＭＳ Ｐゴシック"/>
                <a:cs typeface="ＭＳ Ｐゴシック"/>
              </a:rPr>
              <a:t>What can the DCC do for you?</a:t>
            </a:r>
            <a:endParaRPr lang="en-US" sz="2400" b="1" smtClean="0">
              <a:ea typeface="ＭＳ Ｐゴシック"/>
              <a:cs typeface="ＭＳ Ｐゴシック"/>
            </a:endParaRPr>
          </a:p>
          <a:p>
            <a:pPr marL="0" indent="0">
              <a:buFont typeface="Arial" charset="0"/>
              <a:buNone/>
            </a:pPr>
            <a:endParaRPr lang="en-US" sz="1000" smtClean="0">
              <a:ea typeface="ＭＳ Ｐゴシック"/>
              <a:cs typeface="ＭＳ Ｐゴシック"/>
            </a:endParaRPr>
          </a:p>
          <a:p>
            <a:pPr marL="0" indent="0">
              <a:buFontTx/>
              <a:buChar char="-"/>
            </a:pPr>
            <a:r>
              <a:rPr lang="en-US" sz="2400" smtClean="0">
                <a:ea typeface="ＭＳ Ｐゴシック"/>
                <a:cs typeface="ＭＳ Ｐゴシック"/>
              </a:rPr>
              <a:t> Give advice during the investigation process as necessary;</a:t>
            </a:r>
          </a:p>
          <a:p>
            <a:pPr marL="0" indent="0">
              <a:buFontTx/>
              <a:buChar char="-"/>
            </a:pPr>
            <a:r>
              <a:rPr lang="en-US" sz="2400" smtClean="0">
                <a:ea typeface="ＭＳ Ｐゴシック"/>
                <a:cs typeface="ＭＳ Ｐゴシック"/>
              </a:rPr>
              <a:t> Assist the institution to progress findings into concrete next steps, approved and supported by senior management.</a:t>
            </a:r>
          </a:p>
          <a:p>
            <a:pPr marL="0" indent="0">
              <a:buFontTx/>
              <a:buChar char="-"/>
            </a:pPr>
            <a:r>
              <a:rPr lang="en-US" sz="2400" smtClean="0">
                <a:ea typeface="ＭＳ Ｐゴシック"/>
                <a:cs typeface="ＭＳ Ｐゴシック"/>
              </a:rPr>
              <a:t> Provide support and advice to help the institution define the scope/context for an investigation. This could include identifying a suitable group, constructing surveys / interview frameworks, drafting approaches for participation, running events/meetings to help get key stakeholders onside, etc;</a:t>
            </a:r>
          </a:p>
        </p:txBody>
      </p:sp>
      <p:pic>
        <p:nvPicPr>
          <p:cNvPr id="23554" name="Picture 5" descr="DAF logo colour.jpg"/>
          <p:cNvPicPr>
            <a:picLocks noChangeAspect="1"/>
          </p:cNvPicPr>
          <p:nvPr/>
        </p:nvPicPr>
        <p:blipFill>
          <a:blip r:embed="rId3" cstate="print"/>
          <a:srcRect/>
          <a:stretch>
            <a:fillRect/>
          </a:stretch>
        </p:blipFill>
        <p:spPr bwMode="auto">
          <a:xfrm>
            <a:off x="2813050" y="285750"/>
            <a:ext cx="2978150" cy="1212850"/>
          </a:xfrm>
          <a:prstGeom prst="rect">
            <a:avLst/>
          </a:prstGeom>
          <a:noFill/>
          <a:ln w="9525">
            <a:noFill/>
            <a:miter lim="800000"/>
            <a:headEnd/>
            <a:tailEnd/>
          </a:ln>
        </p:spPr>
      </p:pic>
      <p:sp>
        <p:nvSpPr>
          <p:cNvPr id="23555" name="TextBox 1"/>
          <p:cNvSpPr txBox="1">
            <a:spLocks noChangeArrowheads="1"/>
          </p:cNvSpPr>
          <p:nvPr/>
        </p:nvSpPr>
        <p:spPr bwMode="auto">
          <a:xfrm>
            <a:off x="-25400" y="7137400"/>
            <a:ext cx="184150" cy="369888"/>
          </a:xfrm>
          <a:prstGeom prst="rect">
            <a:avLst/>
          </a:prstGeom>
          <a:noFill/>
          <a:ln w="9525">
            <a:noFill/>
            <a:miter lim="800000"/>
            <a:headEnd/>
            <a:tailEnd/>
          </a:ln>
        </p:spPr>
        <p:txBody>
          <a:bodyPr wrap="none">
            <a:spAutoFit/>
          </a:bodyPr>
          <a:lstStyle/>
          <a:p>
            <a:endParaRPr lang="en-GB">
              <a:ea typeface="ＭＳ Ｐゴシック"/>
              <a:cs typeface="ＭＳ Ｐゴシック"/>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2771775" y="533400"/>
            <a:ext cx="5686425" cy="950913"/>
          </a:xfrm>
        </p:spPr>
        <p:txBody>
          <a:bodyPr/>
          <a:lstStyle/>
          <a:p>
            <a:r>
              <a:rPr lang="en-GB" sz="4000" smtClean="0">
                <a:ea typeface="ＭＳ Ｐゴシック"/>
                <a:cs typeface="Arial" charset="0"/>
              </a:rPr>
              <a:t>Implementation guide</a:t>
            </a:r>
          </a:p>
        </p:txBody>
      </p:sp>
      <p:pic>
        <p:nvPicPr>
          <p:cNvPr id="25602" name="Picture 3" descr="JISCcolour15"/>
          <p:cNvPicPr>
            <a:picLocks noChangeAspect="1" noChangeArrowheads="1"/>
          </p:cNvPicPr>
          <p:nvPr/>
        </p:nvPicPr>
        <p:blipFill>
          <a:blip r:embed="rId3" cstate="print"/>
          <a:srcRect/>
          <a:stretch>
            <a:fillRect/>
          </a:stretch>
        </p:blipFill>
        <p:spPr bwMode="auto">
          <a:xfrm>
            <a:off x="971550" y="6365875"/>
            <a:ext cx="865188" cy="454025"/>
          </a:xfrm>
          <a:prstGeom prst="rect">
            <a:avLst/>
          </a:prstGeom>
          <a:noFill/>
          <a:ln w="9525">
            <a:noFill/>
            <a:miter lim="800000"/>
            <a:headEnd/>
            <a:tailEnd/>
          </a:ln>
        </p:spPr>
      </p:pic>
      <p:pic>
        <p:nvPicPr>
          <p:cNvPr id="25603" name="Picture 4" descr="DCC_logo"/>
          <p:cNvPicPr>
            <a:picLocks noChangeAspect="1" noChangeArrowheads="1"/>
          </p:cNvPicPr>
          <p:nvPr/>
        </p:nvPicPr>
        <p:blipFill>
          <a:blip r:embed="rId4" cstate="print"/>
          <a:srcRect/>
          <a:stretch>
            <a:fillRect/>
          </a:stretch>
        </p:blipFill>
        <p:spPr bwMode="auto">
          <a:xfrm>
            <a:off x="6300788" y="6354763"/>
            <a:ext cx="2235200" cy="465137"/>
          </a:xfrm>
          <a:prstGeom prst="rect">
            <a:avLst/>
          </a:prstGeom>
          <a:noFill/>
          <a:ln w="9525">
            <a:noFill/>
            <a:miter lim="800000"/>
            <a:headEnd/>
            <a:tailEnd/>
          </a:ln>
        </p:spPr>
      </p:pic>
      <p:pic>
        <p:nvPicPr>
          <p:cNvPr id="25604" name="Picture 5" descr="HATII_color"/>
          <p:cNvPicPr>
            <a:picLocks noChangeAspect="1" noChangeArrowheads="1"/>
          </p:cNvPicPr>
          <p:nvPr/>
        </p:nvPicPr>
        <p:blipFill>
          <a:blip r:embed="rId5" cstate="print"/>
          <a:srcRect/>
          <a:stretch>
            <a:fillRect/>
          </a:stretch>
        </p:blipFill>
        <p:spPr bwMode="auto">
          <a:xfrm>
            <a:off x="2338388" y="6383338"/>
            <a:ext cx="3814762" cy="400050"/>
          </a:xfrm>
          <a:prstGeom prst="rect">
            <a:avLst/>
          </a:prstGeom>
          <a:noFill/>
          <a:ln w="9525">
            <a:noFill/>
            <a:miter lim="800000"/>
            <a:headEnd/>
            <a:tailEnd/>
          </a:ln>
        </p:spPr>
      </p:pic>
      <p:pic>
        <p:nvPicPr>
          <p:cNvPr id="25605" name="Picture 11"/>
          <p:cNvPicPr>
            <a:picLocks noChangeAspect="1" noChangeArrowheads="1"/>
          </p:cNvPicPr>
          <p:nvPr/>
        </p:nvPicPr>
        <p:blipFill>
          <a:blip r:embed="rId6" cstate="print"/>
          <a:srcRect l="29527" t="18936" r="32480" b="7574"/>
          <a:stretch>
            <a:fillRect/>
          </a:stretch>
        </p:blipFill>
        <p:spPr bwMode="auto">
          <a:xfrm>
            <a:off x="323850" y="1844675"/>
            <a:ext cx="2762250" cy="4176713"/>
          </a:xfrm>
          <a:prstGeom prst="rect">
            <a:avLst/>
          </a:prstGeom>
          <a:noFill/>
          <a:ln w="9525">
            <a:noFill/>
            <a:miter lim="800000"/>
            <a:headEnd/>
            <a:tailEnd/>
          </a:ln>
        </p:spPr>
      </p:pic>
      <p:pic>
        <p:nvPicPr>
          <p:cNvPr id="25606" name="Picture 12"/>
          <p:cNvPicPr>
            <a:picLocks noChangeAspect="1" noChangeArrowheads="1"/>
          </p:cNvPicPr>
          <p:nvPr/>
        </p:nvPicPr>
        <p:blipFill>
          <a:blip r:embed="rId7" cstate="print"/>
          <a:srcRect l="29527" t="56807" r="29527" b="9468"/>
          <a:stretch>
            <a:fillRect/>
          </a:stretch>
        </p:blipFill>
        <p:spPr bwMode="auto">
          <a:xfrm>
            <a:off x="2555875" y="1916113"/>
            <a:ext cx="3097213" cy="1990725"/>
          </a:xfrm>
          <a:prstGeom prst="rect">
            <a:avLst/>
          </a:prstGeom>
          <a:noFill/>
          <a:ln w="9525">
            <a:noFill/>
            <a:miter lim="800000"/>
            <a:headEnd/>
            <a:tailEnd/>
          </a:ln>
        </p:spPr>
      </p:pic>
      <p:pic>
        <p:nvPicPr>
          <p:cNvPr id="25607" name="Picture 9"/>
          <p:cNvPicPr>
            <a:picLocks noChangeAspect="1" noChangeArrowheads="1"/>
          </p:cNvPicPr>
          <p:nvPr/>
        </p:nvPicPr>
        <p:blipFill>
          <a:blip r:embed="rId8" cstate="print"/>
          <a:srcRect l="29527" t="22722" r="26575" b="37871"/>
          <a:stretch>
            <a:fillRect/>
          </a:stretch>
        </p:blipFill>
        <p:spPr bwMode="auto">
          <a:xfrm>
            <a:off x="5292725" y="3213100"/>
            <a:ext cx="3457575" cy="2525713"/>
          </a:xfrm>
          <a:prstGeom prst="rect">
            <a:avLst/>
          </a:prstGeom>
          <a:noFill/>
          <a:ln w="9525">
            <a:noFill/>
            <a:miter lim="800000"/>
            <a:headEnd/>
            <a:tailEnd/>
          </a:ln>
        </p:spPr>
      </p:pic>
      <p:pic>
        <p:nvPicPr>
          <p:cNvPr id="25608" name="Picture 13"/>
          <p:cNvPicPr>
            <a:picLocks noChangeAspect="1" noChangeArrowheads="1"/>
          </p:cNvPicPr>
          <p:nvPr/>
        </p:nvPicPr>
        <p:blipFill>
          <a:blip r:embed="rId9" cstate="print"/>
          <a:srcRect l="29527" t="18936" r="29527" b="43552"/>
          <a:stretch>
            <a:fillRect/>
          </a:stretch>
        </p:blipFill>
        <p:spPr bwMode="auto">
          <a:xfrm>
            <a:off x="2555875" y="3716338"/>
            <a:ext cx="3024188" cy="2184400"/>
          </a:xfrm>
          <a:prstGeom prst="rect">
            <a:avLst/>
          </a:prstGeom>
          <a:noFill/>
          <a:ln w="9525">
            <a:noFill/>
            <a:miter lim="800000"/>
            <a:headEnd/>
            <a:tailEnd/>
          </a:ln>
        </p:spPr>
      </p:pic>
      <p:sp>
        <p:nvSpPr>
          <p:cNvPr id="25609" name="Text Box 14"/>
          <p:cNvSpPr txBox="1">
            <a:spLocks noChangeArrowheads="1"/>
          </p:cNvSpPr>
          <p:nvPr/>
        </p:nvSpPr>
        <p:spPr bwMode="auto">
          <a:xfrm>
            <a:off x="1692275" y="5876925"/>
            <a:ext cx="6697663" cy="396875"/>
          </a:xfrm>
          <a:prstGeom prst="rect">
            <a:avLst/>
          </a:prstGeom>
          <a:noFill/>
          <a:ln w="9525">
            <a:noFill/>
            <a:miter lim="800000"/>
            <a:headEnd/>
            <a:tailEnd/>
          </a:ln>
        </p:spPr>
        <p:txBody>
          <a:bodyPr>
            <a:spAutoFit/>
          </a:bodyPr>
          <a:lstStyle/>
          <a:p>
            <a:pPr>
              <a:spcBef>
                <a:spcPct val="50000"/>
              </a:spcBef>
            </a:pPr>
            <a:r>
              <a:rPr lang="en-GB" sz="2000" u="sng">
                <a:solidFill>
                  <a:srgbClr val="0096DA"/>
                </a:solidFill>
                <a:latin typeface="Calibri" pitchFamily="34" charset="0"/>
                <a:ea typeface="ＭＳ Ｐゴシック"/>
                <a:cs typeface="Arial" charset="0"/>
              </a:rPr>
              <a:t>http://data-audit.eu/docs/DAF_Implementation_Guide.pdf</a:t>
            </a:r>
          </a:p>
        </p:txBody>
      </p:sp>
      <p:pic>
        <p:nvPicPr>
          <p:cNvPr id="25610" name="Picture 12" descr="DAF logo colour.jpg"/>
          <p:cNvPicPr>
            <a:picLocks noChangeAspect="1"/>
          </p:cNvPicPr>
          <p:nvPr/>
        </p:nvPicPr>
        <p:blipFill>
          <a:blip r:embed="rId10" cstate="print"/>
          <a:srcRect/>
          <a:stretch>
            <a:fillRect/>
          </a:stretch>
        </p:blipFill>
        <p:spPr bwMode="auto">
          <a:xfrm>
            <a:off x="468313" y="404813"/>
            <a:ext cx="2627312" cy="1168400"/>
          </a:xfrm>
          <a:prstGeom prst="rect">
            <a:avLst/>
          </a:prstGeom>
          <a:noFill/>
          <a:ln w="9525">
            <a:noFill/>
            <a:miter lim="800000"/>
            <a:headEnd/>
            <a:tailEnd/>
          </a:ln>
        </p:spPr>
      </p:pic>
      <p:sp>
        <p:nvSpPr>
          <p:cNvPr id="25611" name="TextBox 13"/>
          <p:cNvSpPr txBox="1">
            <a:spLocks noChangeArrowheads="1"/>
          </p:cNvSpPr>
          <p:nvPr/>
        </p:nvSpPr>
        <p:spPr bwMode="auto">
          <a:xfrm>
            <a:off x="5651500" y="1844675"/>
            <a:ext cx="3097213" cy="1323975"/>
          </a:xfrm>
          <a:prstGeom prst="rect">
            <a:avLst/>
          </a:prstGeom>
          <a:noFill/>
          <a:ln w="9525">
            <a:noFill/>
            <a:miter lim="800000"/>
            <a:headEnd/>
            <a:tailEnd/>
          </a:ln>
        </p:spPr>
        <p:txBody>
          <a:bodyPr>
            <a:spAutoFit/>
          </a:bodyPr>
          <a:lstStyle/>
          <a:p>
            <a:r>
              <a:rPr lang="en-GB" sz="1600">
                <a:latin typeface="Calibri" pitchFamily="34" charset="0"/>
                <a:ea typeface="ＭＳ Ｐゴシック"/>
                <a:cs typeface="Arial" charset="0"/>
              </a:rPr>
              <a:t>Data management questionnaires and interview frameworks to reuse </a:t>
            </a:r>
          </a:p>
          <a:p>
            <a:endParaRPr lang="en-GB" sz="1600">
              <a:latin typeface="Calibri" pitchFamily="34" charset="0"/>
              <a:ea typeface="ＭＳ Ｐゴシック"/>
              <a:cs typeface="Arial" charset="0"/>
            </a:endParaRPr>
          </a:p>
          <a:p>
            <a:r>
              <a:rPr lang="en-GB" sz="1600">
                <a:latin typeface="Calibri" pitchFamily="34" charset="0"/>
                <a:ea typeface="ＭＳ Ｐゴシック"/>
                <a:cs typeface="Arial" charset="0"/>
              </a:rPr>
              <a:t>Practical guidance and lessons learned from DAF users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p:txBody>
          <a:bodyPr/>
          <a:lstStyle/>
          <a:p>
            <a:pPr marL="0" indent="0">
              <a:buFont typeface="Arial" charset="0"/>
              <a:buNone/>
            </a:pPr>
            <a:r>
              <a:rPr lang="en-US" sz="2400" b="1" smtClean="0">
                <a:ea typeface="ＭＳ Ｐゴシック"/>
                <a:cs typeface="ＭＳ Ｐゴシック"/>
              </a:rPr>
              <a:t>IN BRIEF</a:t>
            </a:r>
          </a:p>
          <a:p>
            <a:pPr marL="0" indent="0">
              <a:buFont typeface="Arial" charset="0"/>
              <a:buNone/>
            </a:pPr>
            <a:endParaRPr lang="en-US" sz="1000" smtClean="0">
              <a:ea typeface="ＭＳ Ｐゴシック"/>
              <a:cs typeface="ＭＳ Ｐゴシック"/>
            </a:endParaRPr>
          </a:p>
          <a:p>
            <a:pPr marL="0" indent="0">
              <a:buFont typeface="Arial" charset="0"/>
              <a:buNone/>
            </a:pPr>
            <a:r>
              <a:rPr lang="en-US" sz="2400" smtClean="0">
                <a:ea typeface="ＭＳ Ｐゴシック"/>
                <a:cs typeface="ＭＳ Ｐゴシック"/>
              </a:rPr>
              <a:t>DMP Online is the DCC's web-based data management planning tool. It allows you to build and edit DMPs according to the requirements of the major UK funders. </a:t>
            </a:r>
          </a:p>
          <a:p>
            <a:pPr marL="0" indent="0">
              <a:buFont typeface="Arial" charset="0"/>
              <a:buNone/>
            </a:pPr>
            <a:endParaRPr lang="en-US" sz="1000" smtClean="0">
              <a:ea typeface="ＭＳ Ｐゴシック"/>
              <a:cs typeface="ＭＳ Ｐゴシック"/>
            </a:endParaRPr>
          </a:p>
          <a:p>
            <a:pPr marL="0" indent="0">
              <a:buFont typeface="Arial" charset="0"/>
              <a:buNone/>
            </a:pPr>
            <a:r>
              <a:rPr lang="en-US" sz="2400" smtClean="0">
                <a:ea typeface="ＭＳ Ｐゴシック"/>
                <a:cs typeface="ＭＳ Ｐゴシック"/>
              </a:rPr>
              <a:t>The tool also contains helpful guidance and links for researchers and other data professionals. The structure of the tool is based on the DCC</a:t>
            </a:r>
            <a:r>
              <a:rPr lang="en-US" altLang="en-US" sz="2400" smtClean="0">
                <a:ea typeface="ＭＳ Ｐゴシック"/>
                <a:cs typeface="ＭＳ Ｐゴシック"/>
              </a:rPr>
              <a:t>’</a:t>
            </a:r>
            <a:r>
              <a:rPr lang="en-US" sz="2400" smtClean="0">
                <a:ea typeface="ＭＳ Ｐゴシック"/>
                <a:cs typeface="ＭＳ Ｐゴシック"/>
              </a:rPr>
              <a:t>s Checklist for a Data Management Plan.</a:t>
            </a:r>
          </a:p>
          <a:p>
            <a:pPr marL="0" indent="0">
              <a:buFont typeface="Arial" charset="0"/>
              <a:buNone/>
            </a:pPr>
            <a:endParaRPr lang="en-US" sz="1000" smtClean="0">
              <a:ea typeface="ＭＳ Ｐゴシック"/>
              <a:cs typeface="ＭＳ Ｐゴシック"/>
            </a:endParaRPr>
          </a:p>
          <a:p>
            <a:pPr marL="0" indent="0">
              <a:buFont typeface="Arial" charset="0"/>
              <a:buNone/>
            </a:pPr>
            <a:r>
              <a:rPr lang="en-US" sz="2400" smtClean="0">
                <a:ea typeface="ＭＳ Ｐゴシック"/>
                <a:cs typeface="ＭＳ Ｐゴシック"/>
              </a:rPr>
              <a:t>URL: </a:t>
            </a:r>
            <a:r>
              <a:rPr lang="en-US" sz="2400" smtClean="0">
                <a:ea typeface="ＭＳ Ｐゴシック"/>
                <a:cs typeface="ＭＳ Ｐゴシック"/>
                <a:hlinkClick r:id="rId3"/>
              </a:rPr>
              <a:t>http://www.dcc.ac.uk/dmponline</a:t>
            </a:r>
            <a:r>
              <a:rPr lang="en-US" sz="2400" smtClean="0">
                <a:ea typeface="ＭＳ Ｐゴシック"/>
                <a:cs typeface="ＭＳ Ｐゴシック"/>
              </a:rPr>
              <a:t> </a:t>
            </a:r>
          </a:p>
          <a:p>
            <a:pPr marL="0" indent="0"/>
            <a:endParaRPr lang="en-US" sz="2400" smtClean="0">
              <a:ea typeface="ＭＳ Ｐゴシック"/>
              <a:cs typeface="ＭＳ Ｐゴシック"/>
            </a:endParaRPr>
          </a:p>
        </p:txBody>
      </p:sp>
      <p:pic>
        <p:nvPicPr>
          <p:cNvPr id="26626" name="Picture 3" descr="dmp_logo.png"/>
          <p:cNvPicPr>
            <a:picLocks noChangeAspect="1"/>
          </p:cNvPicPr>
          <p:nvPr/>
        </p:nvPicPr>
        <p:blipFill>
          <a:blip r:embed="rId4" cstate="print"/>
          <a:srcRect/>
          <a:stretch>
            <a:fillRect/>
          </a:stretch>
        </p:blipFill>
        <p:spPr bwMode="auto">
          <a:xfrm>
            <a:off x="2767013" y="454025"/>
            <a:ext cx="3709987" cy="108267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3132</TotalTime>
  <Words>2662</Words>
  <Application>Microsoft Macintosh PowerPoint</Application>
  <PresentationFormat>On-screen Show (4:3)</PresentationFormat>
  <Paragraphs>256</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What the DCC Can Do For You</vt:lpstr>
      <vt:lpstr>As promised earlier…</vt:lpstr>
      <vt:lpstr>Who are you?</vt:lpstr>
      <vt:lpstr>Categories of Service</vt:lpstr>
      <vt:lpstr>DCC TOOLS</vt:lpstr>
      <vt:lpstr>PowerPoint Presentation</vt:lpstr>
      <vt:lpstr>PowerPoint Presentation</vt:lpstr>
      <vt:lpstr>Implementation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SERVICES</vt:lpstr>
      <vt:lpstr>Policy (i)</vt:lpstr>
      <vt:lpstr>Policy (ii)</vt:lpstr>
      <vt:lpstr>Policy (iii)</vt:lpstr>
      <vt:lpstr>Strategy (i)</vt:lpstr>
      <vt:lpstr>Strategy (ii)</vt:lpstr>
      <vt:lpstr>Training (i)</vt:lpstr>
      <vt:lpstr>Training (ii)</vt:lpstr>
      <vt:lpstr>Other services...</vt:lpstr>
      <vt:lpstr>Mapping services</vt:lpstr>
      <vt:lpstr>Thank you</vt:lpstr>
    </vt:vector>
  </TitlesOfParts>
  <Company>University of Glasgow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McHugh</dc:creator>
  <cp:lastModifiedBy>Magdalena Getler</cp:lastModifiedBy>
  <cp:revision>208</cp:revision>
  <dcterms:created xsi:type="dcterms:W3CDTF">2011-11-02T15:26:59Z</dcterms:created>
  <dcterms:modified xsi:type="dcterms:W3CDTF">2011-12-12T11:11:53Z</dcterms:modified>
</cp:coreProperties>
</file>